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8" r:id="rId3"/>
    <p:sldId id="259" r:id="rId4"/>
    <p:sldId id="265" r:id="rId5"/>
    <p:sldId id="263" r:id="rId6"/>
    <p:sldId id="266" r:id="rId7"/>
    <p:sldId id="267" r:id="rId8"/>
    <p:sldId id="268" r:id="rId9"/>
    <p:sldId id="283" r:id="rId10"/>
    <p:sldId id="269" r:id="rId11"/>
    <p:sldId id="282" r:id="rId12"/>
    <p:sldId id="271" r:id="rId13"/>
    <p:sldId id="288" r:id="rId14"/>
    <p:sldId id="285" r:id="rId15"/>
    <p:sldId id="286" r:id="rId16"/>
    <p:sldId id="287" r:id="rId17"/>
    <p:sldId id="289" r:id="rId18"/>
    <p:sldId id="290" r:id="rId19"/>
    <p:sldId id="284" r:id="rId20"/>
    <p:sldId id="274" r:id="rId21"/>
    <p:sldId id="276" r:id="rId22"/>
    <p:sldId id="293" r:id="rId23"/>
    <p:sldId id="291" r:id="rId24"/>
    <p:sldId id="292"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5322" autoAdjust="0"/>
  </p:normalViewPr>
  <p:slideViewPr>
    <p:cSldViewPr>
      <p:cViewPr varScale="1">
        <p:scale>
          <a:sx n="109" d="100"/>
          <a:sy n="109" d="100"/>
        </p:scale>
        <p:origin x="1272" y="90"/>
      </p:cViewPr>
      <p:guideLst>
        <p:guide orient="horz" pos="2160"/>
        <p:guide pos="2880"/>
      </p:guideLst>
    </p:cSldViewPr>
  </p:slideViewPr>
  <p:outlineViewPr>
    <p:cViewPr>
      <p:scale>
        <a:sx n="33" d="100"/>
        <a:sy n="33" d="100"/>
      </p:scale>
      <p:origin x="0" y="96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9A498AB0-C61F-4914-9CCE-58E78FD0E57F}" type="datetimeFigureOut">
              <a:rPr lang="en-US" smtClean="0"/>
              <a:t>3/5/2019</a:t>
            </a:fld>
            <a:endParaRPr lang="en-US" dirty="0"/>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E608F6B9-5823-4DC3-888B-4E1E455A84E2}" type="slidenum">
              <a:rPr lang="en-US" smtClean="0"/>
              <a:t>‹#›</a:t>
            </a:fld>
            <a:endParaRPr lang="en-US" dirty="0"/>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19465075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498AB0-C61F-4914-9CCE-58E78FD0E57F}"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08F6B9-5823-4DC3-888B-4E1E455A84E2}" type="slidenum">
              <a:rPr lang="en-US" smtClean="0"/>
              <a:t>‹#›</a:t>
            </a:fld>
            <a:endParaRPr lang="en-US" dirty="0"/>
          </a:p>
        </p:txBody>
      </p:sp>
    </p:spTree>
    <p:extLst>
      <p:ext uri="{BB962C8B-B14F-4D97-AF65-F5344CB8AC3E}">
        <p14:creationId xmlns:p14="http://schemas.microsoft.com/office/powerpoint/2010/main" val="2052682416"/>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498AB0-C61F-4914-9CCE-58E78FD0E57F}"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08F6B9-5823-4DC3-888B-4E1E455A84E2}" type="slidenum">
              <a:rPr lang="en-US" smtClean="0"/>
              <a:t>‹#›</a:t>
            </a:fld>
            <a:endParaRPr lang="en-US" dirty="0"/>
          </a:p>
        </p:txBody>
      </p:sp>
    </p:spTree>
    <p:extLst>
      <p:ext uri="{BB962C8B-B14F-4D97-AF65-F5344CB8AC3E}">
        <p14:creationId xmlns:p14="http://schemas.microsoft.com/office/powerpoint/2010/main" val="1963431166"/>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498AB0-C61F-4914-9CCE-58E78FD0E57F}" type="datetimeFigureOut">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08F6B9-5823-4DC3-888B-4E1E455A84E2}" type="slidenum">
              <a:rPr lang="en-US" smtClean="0"/>
              <a:t>‹#›</a:t>
            </a:fld>
            <a:endParaRPr lang="en-US" dirty="0"/>
          </a:p>
        </p:txBody>
      </p:sp>
    </p:spTree>
    <p:extLst>
      <p:ext uri="{BB962C8B-B14F-4D97-AF65-F5344CB8AC3E}">
        <p14:creationId xmlns:p14="http://schemas.microsoft.com/office/powerpoint/2010/main" val="61193126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9A498AB0-C61F-4914-9CCE-58E78FD0E57F}" type="datetimeFigureOut">
              <a:rPr lang="en-US" smtClean="0"/>
              <a:t>3/5/2019</a:t>
            </a:fld>
            <a:endParaRPr lang="en-US" dirty="0"/>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E608F6B9-5823-4DC3-888B-4E1E455A84E2}" type="slidenum">
              <a:rPr lang="en-US" smtClean="0"/>
              <a:t>‹#›</a:t>
            </a:fld>
            <a:endParaRPr lang="en-US" dirty="0"/>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63414754"/>
      </p:ext>
    </p:extLst>
  </p:cSld>
  <p:clrMapOvr>
    <a:overrideClrMapping bg1="dk1" tx1="lt1" bg2="dk2" tx2="lt2" accent1="accent1" accent2="accent2" accent3="accent3" accent4="accent4" accent5="accent5" accent6="accent6" hlink="hlink" folHlink="folHlink"/>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498AB0-C61F-4914-9CCE-58E78FD0E57F}" type="datetimeFigureOut">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08F6B9-5823-4DC3-888B-4E1E455A84E2}" type="slidenum">
              <a:rPr lang="en-US" smtClean="0"/>
              <a:t>‹#›</a:t>
            </a:fld>
            <a:endParaRPr lang="en-US" dirty="0"/>
          </a:p>
        </p:txBody>
      </p:sp>
    </p:spTree>
    <p:extLst>
      <p:ext uri="{BB962C8B-B14F-4D97-AF65-F5344CB8AC3E}">
        <p14:creationId xmlns:p14="http://schemas.microsoft.com/office/powerpoint/2010/main" val="176229799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498AB0-C61F-4914-9CCE-58E78FD0E57F}" type="datetimeFigureOut">
              <a:rPr lang="en-US" smtClean="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08F6B9-5823-4DC3-888B-4E1E455A84E2}" type="slidenum">
              <a:rPr lang="en-US" smtClean="0"/>
              <a:t>‹#›</a:t>
            </a:fld>
            <a:endParaRPr lang="en-US" dirty="0"/>
          </a:p>
        </p:txBody>
      </p:sp>
    </p:spTree>
    <p:extLst>
      <p:ext uri="{BB962C8B-B14F-4D97-AF65-F5344CB8AC3E}">
        <p14:creationId xmlns:p14="http://schemas.microsoft.com/office/powerpoint/2010/main" val="403770969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498AB0-C61F-4914-9CCE-58E78FD0E57F}" type="datetimeFigureOut">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08F6B9-5823-4DC3-888B-4E1E455A84E2}" type="slidenum">
              <a:rPr lang="en-US" smtClean="0"/>
              <a:t>‹#›</a:t>
            </a:fld>
            <a:endParaRPr lang="en-US" dirty="0"/>
          </a:p>
        </p:txBody>
      </p:sp>
    </p:spTree>
    <p:extLst>
      <p:ext uri="{BB962C8B-B14F-4D97-AF65-F5344CB8AC3E}">
        <p14:creationId xmlns:p14="http://schemas.microsoft.com/office/powerpoint/2010/main" val="59311370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98AB0-C61F-4914-9CCE-58E78FD0E57F}" type="datetimeFigureOut">
              <a:rPr lang="en-US" smtClean="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08F6B9-5823-4DC3-888B-4E1E455A84E2}" type="slidenum">
              <a:rPr lang="en-US" smtClean="0"/>
              <a:t>‹#›</a:t>
            </a:fld>
            <a:endParaRPr lang="en-US" dirty="0"/>
          </a:p>
        </p:txBody>
      </p:sp>
    </p:spTree>
    <p:extLst>
      <p:ext uri="{BB962C8B-B14F-4D97-AF65-F5344CB8AC3E}">
        <p14:creationId xmlns:p14="http://schemas.microsoft.com/office/powerpoint/2010/main" val="371220334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9A498AB0-C61F-4914-9CCE-58E78FD0E57F}" type="datetimeFigureOut">
              <a:rPr lang="en-US" smtClean="0"/>
              <a:t>3/5/2019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E608F6B9-5823-4DC3-888B-4E1E455A84E2}"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09611538"/>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9A498AB0-C61F-4914-9CCE-58E78FD0E57F}" type="datetimeFigureOut">
              <a:rPr lang="en-US" smtClean="0"/>
              <a:t>3/5/2019</a:t>
            </a:fld>
            <a:endParaRPr lang="en-US" dirty="0"/>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E608F6B9-5823-4DC3-888B-4E1E455A84E2}" type="slidenum">
              <a:rPr lang="en-US" smtClean="0"/>
              <a:t>‹#›</a:t>
            </a:fld>
            <a:endParaRPr lang="en-US" dirty="0"/>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38152486"/>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9A498AB0-C61F-4914-9CCE-58E78FD0E57F}" type="datetimeFigureOut">
              <a:rPr lang="en-US" smtClean="0"/>
              <a:t>3/5/2019</a:t>
            </a:fld>
            <a:endParaRPr lang="en-US" dirty="0"/>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E608F6B9-5823-4DC3-888B-4E1E455A84E2}" type="slidenum">
              <a:rPr lang="en-US" smtClean="0"/>
              <a:t>‹#›</a:t>
            </a:fld>
            <a:endParaRPr lang="en-US" dirty="0"/>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4314587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2556" y="685800"/>
            <a:ext cx="8229600" cy="2209800"/>
          </a:xfrm>
        </p:spPr>
        <p:txBody>
          <a:bodyPr>
            <a:normAutofit fontScale="90000"/>
          </a:bodyPr>
          <a:lstStyle/>
          <a:p>
            <a:pPr algn="ctr"/>
            <a:br>
              <a:rPr lang="en-US" sz="2700" b="1" dirty="0"/>
            </a:br>
            <a:r>
              <a:rPr lang="en-US" sz="3100" b="1" dirty="0"/>
              <a:t>Southern DPS Green Sturgeon</a:t>
            </a:r>
            <a:br>
              <a:rPr lang="en-US" sz="3100" b="1" dirty="0"/>
            </a:br>
            <a:r>
              <a:rPr lang="en-US" sz="3100" b="1" dirty="0"/>
              <a:t> (</a:t>
            </a:r>
            <a:r>
              <a:rPr lang="en-US" sz="3100" b="1" i="1" dirty="0"/>
              <a:t>Acipenser medirostris</a:t>
            </a:r>
            <a:r>
              <a:rPr lang="en-US" sz="3100" b="1" dirty="0"/>
              <a:t>) and White Sturgeon (</a:t>
            </a:r>
            <a:r>
              <a:rPr lang="en-US" sz="3100" b="1" i="1" dirty="0"/>
              <a:t>Acipenser transmontanus</a:t>
            </a:r>
            <a:r>
              <a:rPr lang="en-US" sz="3100" b="1" dirty="0"/>
              <a:t>) Seasonal Movement Patterns and Migratory Behavior in the Sacramento-San Joaquin Delta</a:t>
            </a:r>
            <a:br>
              <a:rPr lang="en-US" dirty="0"/>
            </a:br>
            <a:endParaRPr lang="en-US" dirty="0"/>
          </a:p>
        </p:txBody>
      </p:sp>
      <p:sp>
        <p:nvSpPr>
          <p:cNvPr id="3" name="Subtitle 2"/>
          <p:cNvSpPr>
            <a:spLocks noGrp="1"/>
          </p:cNvSpPr>
          <p:nvPr>
            <p:ph idx="1"/>
          </p:nvPr>
        </p:nvSpPr>
        <p:spPr>
          <a:xfrm>
            <a:off x="322385" y="3398837"/>
            <a:ext cx="8229600" cy="3382963"/>
          </a:xfrm>
        </p:spPr>
        <p:txBody>
          <a:bodyPr>
            <a:noAutofit/>
          </a:bodyPr>
          <a:lstStyle/>
          <a:p>
            <a:pPr marL="0" indent="0" algn="ctr">
              <a:lnSpc>
                <a:spcPct val="100000"/>
              </a:lnSpc>
              <a:spcBef>
                <a:spcPts val="0"/>
              </a:spcBef>
              <a:spcAft>
                <a:spcPts val="600"/>
              </a:spcAft>
              <a:buNone/>
            </a:pPr>
            <a:r>
              <a:rPr lang="en-US" sz="2400" dirty="0"/>
              <a:t>Marc Beccio</a:t>
            </a:r>
            <a:r>
              <a:rPr lang="en-US" sz="2400" baseline="30000" dirty="0"/>
              <a:t>1</a:t>
            </a:r>
            <a:r>
              <a:rPr lang="en-US" sz="2400" dirty="0"/>
              <a:t>, Colin Purdy</a:t>
            </a:r>
            <a:r>
              <a:rPr lang="en-US" sz="2400" baseline="30000" dirty="0"/>
              <a:t>1</a:t>
            </a:r>
            <a:r>
              <a:rPr lang="en-US" sz="2400" dirty="0"/>
              <a:t>, and John Kelly</a:t>
            </a:r>
            <a:r>
              <a:rPr lang="en-US" sz="2400" baseline="30000" dirty="0"/>
              <a:t>2</a:t>
            </a:r>
          </a:p>
          <a:p>
            <a:pPr marL="0" indent="0" algn="ctr">
              <a:lnSpc>
                <a:spcPct val="100000"/>
              </a:lnSpc>
              <a:spcBef>
                <a:spcPts val="0"/>
              </a:spcBef>
              <a:spcAft>
                <a:spcPts val="600"/>
              </a:spcAft>
              <a:buNone/>
            </a:pPr>
            <a:endParaRPr lang="en-US" sz="2000" dirty="0"/>
          </a:p>
          <a:p>
            <a:pPr marL="0" indent="0" algn="ctr">
              <a:lnSpc>
                <a:spcPct val="100000"/>
              </a:lnSpc>
              <a:spcBef>
                <a:spcPts val="0"/>
              </a:spcBef>
              <a:spcAft>
                <a:spcPts val="600"/>
              </a:spcAft>
              <a:buNone/>
            </a:pPr>
            <a:r>
              <a:rPr lang="en-US" sz="1600" baseline="30000" dirty="0"/>
              <a:t>1</a:t>
            </a:r>
            <a:r>
              <a:rPr lang="en-US" sz="1600" dirty="0"/>
              <a:t>California Department of Fish and Wildlife, North Central Region Anadromous Fisheries, 1701 Nimbus Road, </a:t>
            </a:r>
          </a:p>
          <a:p>
            <a:pPr marL="0" indent="0" algn="ctr">
              <a:lnSpc>
                <a:spcPct val="100000"/>
              </a:lnSpc>
              <a:spcBef>
                <a:spcPts val="0"/>
              </a:spcBef>
              <a:spcAft>
                <a:spcPts val="600"/>
              </a:spcAft>
              <a:buNone/>
            </a:pPr>
            <a:r>
              <a:rPr lang="en-US" sz="1600" dirty="0"/>
              <a:t>Rancho Cordova, CA 95670</a:t>
            </a:r>
          </a:p>
          <a:p>
            <a:pPr marL="0" indent="0" algn="ctr">
              <a:lnSpc>
                <a:spcPct val="100000"/>
              </a:lnSpc>
              <a:spcBef>
                <a:spcPts val="0"/>
              </a:spcBef>
              <a:spcAft>
                <a:spcPts val="600"/>
              </a:spcAft>
              <a:buNone/>
            </a:pPr>
            <a:r>
              <a:rPr lang="en-US" sz="1600" baseline="30000" dirty="0"/>
              <a:t>2</a:t>
            </a:r>
            <a:r>
              <a:rPr lang="en-US" sz="1600" dirty="0"/>
              <a:t> California Department of Fish and Wildlife, Fisheries Branch, 830 S Street, Sacramento, CA 95811</a:t>
            </a:r>
          </a:p>
          <a:p>
            <a:pPr marL="0" indent="0" algn="ctr">
              <a:buNone/>
            </a:pPr>
            <a:endParaRPr lang="en-US" sz="1600" dirty="0"/>
          </a:p>
          <a:p>
            <a:pPr marL="0" indent="0" algn="ctr">
              <a:buNone/>
            </a:pPr>
            <a:endParaRPr lang="en-US" sz="1600" dirty="0"/>
          </a:p>
        </p:txBody>
      </p:sp>
      <p:pic>
        <p:nvPicPr>
          <p:cNvPr id="5" name="Picture 4">
            <a:extLst>
              <a:ext uri="{FF2B5EF4-FFF2-40B4-BE49-F238E27FC236}">
                <a16:creationId xmlns:a16="http://schemas.microsoft.com/office/drawing/2014/main" id="{3923D2F5-EEAD-453D-AF92-4529502EC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6512" y="23446"/>
            <a:ext cx="752319" cy="990599"/>
          </a:xfrm>
          <a:prstGeom prst="rect">
            <a:avLst/>
          </a:prstGeom>
        </p:spPr>
      </p:pic>
    </p:spTree>
    <p:extLst>
      <p:ext uri="{BB962C8B-B14F-4D97-AF65-F5344CB8AC3E}">
        <p14:creationId xmlns:p14="http://schemas.microsoft.com/office/powerpoint/2010/main" val="2128005478"/>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2B8FD4-C0E6-4AC4-8AF8-10FF3DA5D9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992044" y="306246"/>
            <a:ext cx="6705600" cy="6245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0" rev="0"/>
            </a:camera>
            <a:lightRig rig="threePt" dir="t"/>
          </a:scene3d>
        </p:spPr>
      </p:pic>
      <p:pic>
        <p:nvPicPr>
          <p:cNvPr id="3" name="Picture 2">
            <a:extLst>
              <a:ext uri="{FF2B5EF4-FFF2-40B4-BE49-F238E27FC236}">
                <a16:creationId xmlns:a16="http://schemas.microsoft.com/office/drawing/2014/main" id="{65E3A343-D177-458D-BC79-3CAB63005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9509" y="76201"/>
            <a:ext cx="810190" cy="1066799"/>
          </a:xfrm>
          <a:prstGeom prst="rect">
            <a:avLst/>
          </a:prstGeom>
        </p:spPr>
      </p:pic>
    </p:spTree>
    <p:extLst>
      <p:ext uri="{BB962C8B-B14F-4D97-AF65-F5344CB8AC3E}">
        <p14:creationId xmlns:p14="http://schemas.microsoft.com/office/powerpoint/2010/main" val="1920041813"/>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4FC836EE-B55A-4176-BE77-EF5D6FE693FA}"/>
              </a:ext>
            </a:extLst>
          </p:cNvPr>
          <p:cNvGraphicFramePr>
            <a:graphicFrameLocks noGrp="1"/>
          </p:cNvGraphicFramePr>
          <p:nvPr>
            <p:ph idx="1"/>
            <p:extLst>
              <p:ext uri="{D42A27DB-BD31-4B8C-83A1-F6EECF244321}">
                <p14:modId xmlns:p14="http://schemas.microsoft.com/office/powerpoint/2010/main" val="1585696859"/>
              </p:ext>
            </p:extLst>
          </p:nvPr>
        </p:nvGraphicFramePr>
        <p:xfrm>
          <a:off x="76200" y="1724295"/>
          <a:ext cx="8953498" cy="3249342"/>
        </p:xfrm>
        <a:graphic>
          <a:graphicData uri="http://schemas.openxmlformats.org/drawingml/2006/table">
            <a:tbl>
              <a:tblPr>
                <a:tableStyleId>{5C22544A-7EE6-4342-B048-85BDC9FD1C3A}</a:tableStyleId>
              </a:tblPr>
              <a:tblGrid>
                <a:gridCol w="886223">
                  <a:extLst>
                    <a:ext uri="{9D8B030D-6E8A-4147-A177-3AD203B41FA5}">
                      <a16:colId xmlns:a16="http://schemas.microsoft.com/office/drawing/2014/main" val="889957457"/>
                    </a:ext>
                  </a:extLst>
                </a:gridCol>
                <a:gridCol w="924135">
                  <a:extLst>
                    <a:ext uri="{9D8B030D-6E8A-4147-A177-3AD203B41FA5}">
                      <a16:colId xmlns:a16="http://schemas.microsoft.com/office/drawing/2014/main" val="3049088008"/>
                    </a:ext>
                  </a:extLst>
                </a:gridCol>
                <a:gridCol w="993740">
                  <a:extLst>
                    <a:ext uri="{9D8B030D-6E8A-4147-A177-3AD203B41FA5}">
                      <a16:colId xmlns:a16="http://schemas.microsoft.com/office/drawing/2014/main" val="3442174777"/>
                    </a:ext>
                  </a:extLst>
                </a:gridCol>
                <a:gridCol w="816617">
                  <a:extLst>
                    <a:ext uri="{9D8B030D-6E8A-4147-A177-3AD203B41FA5}">
                      <a16:colId xmlns:a16="http://schemas.microsoft.com/office/drawing/2014/main" val="569433691"/>
                    </a:ext>
                  </a:extLst>
                </a:gridCol>
                <a:gridCol w="1011659">
                  <a:extLst>
                    <a:ext uri="{9D8B030D-6E8A-4147-A177-3AD203B41FA5}">
                      <a16:colId xmlns:a16="http://schemas.microsoft.com/office/drawing/2014/main" val="4092315837"/>
                    </a:ext>
                  </a:extLst>
                </a:gridCol>
                <a:gridCol w="798697">
                  <a:extLst>
                    <a:ext uri="{9D8B030D-6E8A-4147-A177-3AD203B41FA5}">
                      <a16:colId xmlns:a16="http://schemas.microsoft.com/office/drawing/2014/main" val="2599074716"/>
                    </a:ext>
                  </a:extLst>
                </a:gridCol>
                <a:gridCol w="939982">
                  <a:extLst>
                    <a:ext uri="{9D8B030D-6E8A-4147-A177-3AD203B41FA5}">
                      <a16:colId xmlns:a16="http://schemas.microsoft.com/office/drawing/2014/main" val="699615564"/>
                    </a:ext>
                  </a:extLst>
                </a:gridCol>
                <a:gridCol w="850559">
                  <a:extLst>
                    <a:ext uri="{9D8B030D-6E8A-4147-A177-3AD203B41FA5}">
                      <a16:colId xmlns:a16="http://schemas.microsoft.com/office/drawing/2014/main" val="3873278044"/>
                    </a:ext>
                  </a:extLst>
                </a:gridCol>
                <a:gridCol w="886223">
                  <a:extLst>
                    <a:ext uri="{9D8B030D-6E8A-4147-A177-3AD203B41FA5}">
                      <a16:colId xmlns:a16="http://schemas.microsoft.com/office/drawing/2014/main" val="329149738"/>
                    </a:ext>
                  </a:extLst>
                </a:gridCol>
                <a:gridCol w="845663">
                  <a:extLst>
                    <a:ext uri="{9D8B030D-6E8A-4147-A177-3AD203B41FA5}">
                      <a16:colId xmlns:a16="http://schemas.microsoft.com/office/drawing/2014/main" val="3890965820"/>
                    </a:ext>
                  </a:extLst>
                </a:gridCol>
              </a:tblGrid>
              <a:tr h="457200">
                <a:tc gridSpan="2">
                  <a:txBody>
                    <a:bodyPr/>
                    <a:lstStyle/>
                    <a:p>
                      <a:pPr algn="ctr" fontAlgn="b"/>
                      <a:r>
                        <a:rPr lang="en-US" sz="1800" b="1" u="none" strike="noStrike" dirty="0">
                          <a:effectLst/>
                        </a:rPr>
                        <a:t>2015</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2016</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2017</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2018</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2019*</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1474619744"/>
                  </a:ext>
                </a:extLst>
              </a:tr>
              <a:tr h="358184">
                <a:tc gridSpan="2">
                  <a:txBody>
                    <a:bodyPr/>
                    <a:lstStyle/>
                    <a:p>
                      <a:pPr algn="ctr" fontAlgn="b"/>
                      <a:r>
                        <a:rPr lang="en-US" sz="1800" b="1" u="none" strike="noStrike" dirty="0">
                          <a:effectLst/>
                        </a:rPr>
                        <a:t>Sampling days</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Sampling days</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Sampling days</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Sampling days</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Sampling days</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568046419"/>
                  </a:ext>
                </a:extLst>
              </a:tr>
              <a:tr h="281417">
                <a:tc gridSpan="2">
                  <a:txBody>
                    <a:bodyPr/>
                    <a:lstStyle/>
                    <a:p>
                      <a:pPr algn="ctr" fontAlgn="b"/>
                      <a:r>
                        <a:rPr lang="en-US" sz="1800" u="none" strike="noStrike" dirty="0">
                          <a:effectLst/>
                        </a:rPr>
                        <a:t>33</a:t>
                      </a:r>
                      <a:endParaRPr lang="en-US" sz="18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u="none" strike="noStrike" dirty="0">
                          <a:effectLst/>
                        </a:rPr>
                        <a:t>81</a:t>
                      </a:r>
                      <a:endParaRPr lang="en-US" sz="18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u="none" strike="noStrike" dirty="0">
                          <a:effectLst/>
                        </a:rPr>
                        <a:t>44</a:t>
                      </a:r>
                      <a:endParaRPr lang="en-US" sz="18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u="none" strike="noStrike">
                          <a:effectLst/>
                        </a:rPr>
                        <a:t>34</a:t>
                      </a:r>
                      <a:endParaRPr lang="en-US" sz="1800" b="0" i="0" u="none" strike="noStrike">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266614392"/>
                  </a:ext>
                </a:extLst>
              </a:tr>
              <a:tr h="304800">
                <a:tc gridSpan="2">
                  <a:txBody>
                    <a:bodyPr/>
                    <a:lstStyle/>
                    <a:p>
                      <a:pPr algn="ctr" fontAlgn="b"/>
                      <a:r>
                        <a:rPr lang="en-US" sz="1800" b="1" u="none" strike="noStrike" dirty="0">
                          <a:effectLst/>
                        </a:rPr>
                        <a:t>Number captured</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Number captured</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Number captured</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Number captured</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Number captured</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509543647"/>
                  </a:ext>
                </a:extLst>
              </a:tr>
              <a:tr h="582342">
                <a:tc>
                  <a:txBody>
                    <a:bodyPr/>
                    <a:lstStyle/>
                    <a:p>
                      <a:pPr algn="ctr" fontAlgn="b"/>
                      <a:r>
                        <a:rPr lang="en-US" sz="1800" u="none" strike="noStrike" dirty="0">
                          <a:effectLst/>
                        </a:rPr>
                        <a:t>Green</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White</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Green</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White</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Green</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White</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Green</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White</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Green</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White</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extLst>
                  <a:ext uri="{0D108BD9-81ED-4DB2-BD59-A6C34878D82A}">
                    <a16:rowId xmlns:a16="http://schemas.microsoft.com/office/drawing/2014/main" val="1417160683"/>
                  </a:ext>
                </a:extLst>
              </a:tr>
              <a:tr h="332058">
                <a:tc>
                  <a:txBody>
                    <a:bodyPr/>
                    <a:lstStyle/>
                    <a:p>
                      <a:pPr algn="ct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11</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7</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b="0" i="0" u="none" strike="noStrike" dirty="0">
                          <a:solidFill>
                            <a:srgbClr val="000000"/>
                          </a:solidFill>
                          <a:effectLst/>
                          <a:latin typeface="Calibri" panose="020F0502020204030204" pitchFamily="34" charset="0"/>
                        </a:rPr>
                        <a:t>40</a:t>
                      </a:r>
                    </a:p>
                  </a:txBody>
                  <a:tcPr marL="0" marR="0" marT="0" marB="0" anchor="b">
                    <a:solidFill>
                      <a:schemeClr val="tx2">
                        <a:lumMod val="25000"/>
                        <a:lumOff val="75000"/>
                      </a:schemeClr>
                    </a:solidFill>
                  </a:tcPr>
                </a:tc>
                <a:tc>
                  <a:txBody>
                    <a:bodyPr/>
                    <a:lstStyle/>
                    <a:p>
                      <a:pPr algn="ctr" fontAlgn="b"/>
                      <a:r>
                        <a:rPr lang="en-US" sz="1800" u="none" strike="noStrike" dirty="0">
                          <a:effectLst/>
                        </a:rPr>
                        <a:t>5</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extLst>
                  <a:ext uri="{0D108BD9-81ED-4DB2-BD59-A6C34878D82A}">
                    <a16:rowId xmlns:a16="http://schemas.microsoft.com/office/drawing/2014/main" val="771069344"/>
                  </a:ext>
                </a:extLst>
              </a:tr>
              <a:tr h="350999">
                <a:tc gridSpan="2">
                  <a:txBody>
                    <a:bodyPr/>
                    <a:lstStyle/>
                    <a:p>
                      <a:pPr algn="ctr" fontAlgn="b"/>
                      <a:r>
                        <a:rPr lang="en-US" sz="1800" b="1" u="none" strike="noStrike" dirty="0">
                          <a:effectLst/>
                        </a:rPr>
                        <a:t>CPUE</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CPUE</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CPUE</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CPUE</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tc gridSpan="2">
                  <a:txBody>
                    <a:bodyPr/>
                    <a:lstStyle/>
                    <a:p>
                      <a:pPr algn="ctr" fontAlgn="b"/>
                      <a:r>
                        <a:rPr lang="en-US" sz="1800" b="1" u="none" strike="noStrike" dirty="0">
                          <a:effectLst/>
                        </a:rPr>
                        <a:t>CPUE</a:t>
                      </a:r>
                      <a:endParaRPr lang="en-US" sz="1800" b="1" i="0" u="none" strike="noStrike" dirty="0">
                        <a:solidFill>
                          <a:srgbClr val="000000"/>
                        </a:solidFill>
                        <a:effectLst/>
                        <a:latin typeface="Calibri" panose="020F0502020204030204" pitchFamily="34" charset="0"/>
                      </a:endParaRPr>
                    </a:p>
                  </a:txBody>
                  <a:tcPr marL="0" marR="0" marT="0" marB="0" anchor="b"/>
                </a:tc>
                <a:tc hMerge="1">
                  <a:txBody>
                    <a:bodyPr/>
                    <a:lstStyle/>
                    <a:p>
                      <a:endParaRPr lang="en-US"/>
                    </a:p>
                  </a:txBody>
                  <a:tcPr/>
                </a:tc>
                <a:extLst>
                  <a:ext uri="{0D108BD9-81ED-4DB2-BD59-A6C34878D82A}">
                    <a16:rowId xmlns:a16="http://schemas.microsoft.com/office/drawing/2014/main" val="651780135"/>
                  </a:ext>
                </a:extLst>
              </a:tr>
              <a:tr h="582342">
                <a:tc>
                  <a:txBody>
                    <a:bodyPr/>
                    <a:lstStyle/>
                    <a:p>
                      <a:pPr algn="ctr" fontAlgn="b"/>
                      <a:r>
                        <a:rPr lang="en-US" sz="1800" u="none" strike="noStrike" dirty="0">
                          <a:effectLst/>
                        </a:rPr>
                        <a:t>0.03</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0.09</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0.14</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u="none" strike="noStrike" dirty="0">
                          <a:effectLst/>
                        </a:rPr>
                        <a:t>0.16</a:t>
                      </a:r>
                      <a:endParaRPr lang="en-US" sz="1800" b="0"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b="1" u="none" strike="noStrike" dirty="0">
                          <a:effectLst/>
                        </a:rPr>
                        <a:t>1.18</a:t>
                      </a:r>
                      <a:endParaRPr lang="en-US" sz="1800" b="1"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0.15</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tc>
                  <a:txBody>
                    <a:bodyPr/>
                    <a:lstStyle/>
                    <a:p>
                      <a:pPr algn="ctr" fontAlgn="b"/>
                      <a:r>
                        <a:rPr lang="en-US" sz="1800" b="1" u="none" strike="noStrike" dirty="0">
                          <a:effectLst/>
                        </a:rPr>
                        <a:t>1.00</a:t>
                      </a:r>
                      <a:endParaRPr lang="en-US" sz="1800" b="1" i="0" u="none" strike="noStrike" dirty="0">
                        <a:solidFill>
                          <a:srgbClr val="000000"/>
                        </a:solidFill>
                        <a:effectLst/>
                        <a:latin typeface="Calibri" panose="020F0502020204030204" pitchFamily="34" charset="0"/>
                      </a:endParaRPr>
                    </a:p>
                  </a:txBody>
                  <a:tcPr marL="0" marR="0" marT="0" marB="0" anchor="b">
                    <a:solidFill>
                      <a:schemeClr val="tx2">
                        <a:lumMod val="25000"/>
                        <a:lumOff val="75000"/>
                      </a:schemeClr>
                    </a:solidFill>
                  </a:tcPr>
                </a:tc>
                <a:tc>
                  <a:txBody>
                    <a:bodyPr/>
                    <a:lstStyle/>
                    <a:p>
                      <a:pPr algn="ctr" fontAlgn="b"/>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0" marR="0" marT="0" marB="0" anchor="b">
                    <a:solidFill>
                      <a:schemeClr val="bg1">
                        <a:lumMod val="75000"/>
                      </a:schemeClr>
                    </a:solidFill>
                  </a:tcPr>
                </a:tc>
                <a:extLst>
                  <a:ext uri="{0D108BD9-81ED-4DB2-BD59-A6C34878D82A}">
                    <a16:rowId xmlns:a16="http://schemas.microsoft.com/office/drawing/2014/main" val="2082879820"/>
                  </a:ext>
                </a:extLst>
              </a:tr>
            </a:tbl>
          </a:graphicData>
        </a:graphic>
      </p:graphicFrame>
      <p:sp>
        <p:nvSpPr>
          <p:cNvPr id="5" name="Rectangle 4">
            <a:extLst>
              <a:ext uri="{FF2B5EF4-FFF2-40B4-BE49-F238E27FC236}">
                <a16:creationId xmlns:a16="http://schemas.microsoft.com/office/drawing/2014/main" id="{8A624C2C-DB02-4583-9577-6BF81BA42FC6}"/>
              </a:ext>
            </a:extLst>
          </p:cNvPr>
          <p:cNvSpPr/>
          <p:nvPr/>
        </p:nvSpPr>
        <p:spPr>
          <a:xfrm>
            <a:off x="246354" y="851023"/>
            <a:ext cx="8651291" cy="707886"/>
          </a:xfrm>
          <a:prstGeom prst="rect">
            <a:avLst/>
          </a:prstGeom>
        </p:spPr>
        <p:txBody>
          <a:bodyPr wrap="square">
            <a:spAutoFit/>
          </a:bodyPr>
          <a:lstStyle/>
          <a:p>
            <a:pPr>
              <a:spcAft>
                <a:spcPts val="600"/>
              </a:spcAft>
            </a:pPr>
            <a:r>
              <a:rPr lang="en-US" sz="2000" b="1" dirty="0">
                <a:ea typeface="Calibri" panose="020F0502020204030204" pitchFamily="34" charset="0"/>
                <a:cs typeface="Times New Roman" panose="02020603050405020304" pitchFamily="18" charset="0"/>
              </a:rPr>
              <a:t>Juvenile sturgeon CPUE as sturgeon captured per sampling day; July 2015 through February 2019.</a:t>
            </a:r>
          </a:p>
        </p:txBody>
      </p:sp>
      <p:sp>
        <p:nvSpPr>
          <p:cNvPr id="3" name="Rectangle 2">
            <a:extLst>
              <a:ext uri="{FF2B5EF4-FFF2-40B4-BE49-F238E27FC236}">
                <a16:creationId xmlns:a16="http://schemas.microsoft.com/office/drawing/2014/main" id="{717C9C59-35D1-4AA4-8D7A-05D712E204C6}"/>
              </a:ext>
            </a:extLst>
          </p:cNvPr>
          <p:cNvSpPr/>
          <p:nvPr/>
        </p:nvSpPr>
        <p:spPr>
          <a:xfrm>
            <a:off x="443753" y="5217477"/>
            <a:ext cx="8229600" cy="1200329"/>
          </a:xfrm>
          <a:prstGeom prst="rect">
            <a:avLst/>
          </a:prstGeom>
        </p:spPr>
        <p:txBody>
          <a:bodyPr wrap="square">
            <a:spAutoFit/>
          </a:bodyPr>
          <a:lstStyle/>
          <a:p>
            <a:pPr marL="285750" lvl="0" indent="-285750">
              <a:buFont typeface="Wingdings" panose="05000000000000000000" pitchFamily="2" charset="2"/>
              <a:buChar char="§"/>
            </a:pPr>
            <a:r>
              <a:rPr lang="en-US" b="1" dirty="0"/>
              <a:t>Project totals to date:  61 sDPS Green Sturgeon; 16 White Sturgeon</a:t>
            </a:r>
          </a:p>
          <a:p>
            <a:pPr marL="285750" lvl="0" indent="-285750">
              <a:buFont typeface="Wingdings" panose="05000000000000000000" pitchFamily="2" charset="2"/>
              <a:buChar char="§"/>
            </a:pPr>
            <a:r>
              <a:rPr lang="en-US" dirty="0"/>
              <a:t>Overall CPUE for juvenile sDPS green sturgeon increased substantially in 2018.</a:t>
            </a:r>
          </a:p>
          <a:p>
            <a:pPr marL="285750" indent="-285750">
              <a:buFont typeface="Wingdings" panose="05000000000000000000" pitchFamily="2" charset="2"/>
              <a:buChar char="§"/>
            </a:pPr>
            <a:r>
              <a:rPr lang="en-US" dirty="0"/>
              <a:t>2018 capture data suggest strong recruitment of the 2017 brood year to the juvenile life stage.</a:t>
            </a:r>
          </a:p>
        </p:txBody>
      </p:sp>
      <p:pic>
        <p:nvPicPr>
          <p:cNvPr id="6" name="Picture 5">
            <a:extLst>
              <a:ext uri="{FF2B5EF4-FFF2-40B4-BE49-F238E27FC236}">
                <a16:creationId xmlns:a16="http://schemas.microsoft.com/office/drawing/2014/main" id="{7B42762B-EA61-4D17-8AB9-CA6D9EB904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9509" y="76201"/>
            <a:ext cx="810190" cy="1066799"/>
          </a:xfrm>
          <a:prstGeom prst="rect">
            <a:avLst/>
          </a:prstGeom>
        </p:spPr>
      </p:pic>
    </p:spTree>
    <p:extLst>
      <p:ext uri="{BB962C8B-B14F-4D97-AF65-F5344CB8AC3E}">
        <p14:creationId xmlns:p14="http://schemas.microsoft.com/office/powerpoint/2010/main" val="420792242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2656" y="4648200"/>
            <a:ext cx="8249194" cy="1906268"/>
          </a:xfrm>
        </p:spPr>
        <p:txBody>
          <a:bodyPr>
            <a:normAutofit lnSpcReduction="10000"/>
          </a:bodyPr>
          <a:lstStyle/>
          <a:p>
            <a:pPr>
              <a:buFont typeface="Wingdings" panose="05000000000000000000" pitchFamily="2" charset="2"/>
              <a:buChar char="§"/>
            </a:pPr>
            <a:r>
              <a:rPr lang="en-US" sz="1800" dirty="0"/>
              <a:t>Four distinct brood-year classes of Green Sturgeon encountered during 2018 and early 2019 sampling seasons.</a:t>
            </a:r>
          </a:p>
          <a:p>
            <a:pPr>
              <a:buFont typeface="Wingdings" panose="05000000000000000000" pitchFamily="2" charset="2"/>
              <a:buChar char="§"/>
            </a:pPr>
            <a:r>
              <a:rPr lang="en-US" sz="1800" baseline="30000" dirty="0"/>
              <a:t>1</a:t>
            </a:r>
            <a:r>
              <a:rPr lang="en-US" sz="1800" dirty="0"/>
              <a:t> Brood year based on laboratory growth rates of nDPS Green Sturgeon, (Allen et. al. 2011), (Mayfield and Cech 2004), and capture of age-0 of sDPS Green Sturgeon in the upper Sacramento River (Poytress 2015).</a:t>
            </a:r>
          </a:p>
          <a:p>
            <a:pPr>
              <a:buFont typeface="Wingdings" panose="05000000000000000000" pitchFamily="2" charset="2"/>
              <a:buChar char="§"/>
            </a:pPr>
            <a:r>
              <a:rPr lang="en-US" sz="1800" baseline="30000" dirty="0"/>
              <a:t>2</a:t>
            </a:r>
            <a:r>
              <a:rPr lang="en-US" sz="1800" dirty="0"/>
              <a:t> Both fish tagged 7 February 2019.</a:t>
            </a:r>
            <a:endParaRPr lang="en-US" sz="1800" baseline="30000" dirty="0"/>
          </a:p>
        </p:txBody>
      </p:sp>
      <p:sp>
        <p:nvSpPr>
          <p:cNvPr id="4" name="Rectangle 3">
            <a:extLst>
              <a:ext uri="{FF2B5EF4-FFF2-40B4-BE49-F238E27FC236}">
                <a16:creationId xmlns:a16="http://schemas.microsoft.com/office/drawing/2014/main" id="{462F0553-35B4-49CF-B820-E4BB380431FB}"/>
              </a:ext>
            </a:extLst>
          </p:cNvPr>
          <p:cNvSpPr/>
          <p:nvPr/>
        </p:nvSpPr>
        <p:spPr>
          <a:xfrm>
            <a:off x="244175" y="591618"/>
            <a:ext cx="8655650" cy="736355"/>
          </a:xfrm>
          <a:prstGeom prst="rect">
            <a:avLst/>
          </a:prstGeom>
        </p:spPr>
        <p:txBody>
          <a:bodyPr wrap="square">
            <a:spAutoFit/>
          </a:bodyPr>
          <a:lstStyle/>
          <a:p>
            <a:pP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Summary of juvenile sturgeon tagged by brood year, 2018-2019 sampling season.  </a:t>
            </a:r>
          </a:p>
        </p:txBody>
      </p:sp>
      <p:graphicFrame>
        <p:nvGraphicFramePr>
          <p:cNvPr id="5" name="Table 4">
            <a:extLst>
              <a:ext uri="{FF2B5EF4-FFF2-40B4-BE49-F238E27FC236}">
                <a16:creationId xmlns:a16="http://schemas.microsoft.com/office/drawing/2014/main" id="{AF517AC7-955D-4704-8BD3-08DF366A9C0F}"/>
              </a:ext>
            </a:extLst>
          </p:cNvPr>
          <p:cNvGraphicFramePr>
            <a:graphicFrameLocks noGrp="1"/>
          </p:cNvGraphicFramePr>
          <p:nvPr>
            <p:extLst>
              <p:ext uri="{D42A27DB-BD31-4B8C-83A1-F6EECF244321}">
                <p14:modId xmlns:p14="http://schemas.microsoft.com/office/powerpoint/2010/main" val="4157339932"/>
              </p:ext>
            </p:extLst>
          </p:nvPr>
        </p:nvGraphicFramePr>
        <p:xfrm>
          <a:off x="152400" y="1219201"/>
          <a:ext cx="8915400" cy="3314430"/>
        </p:xfrm>
        <a:graphic>
          <a:graphicData uri="http://schemas.openxmlformats.org/drawingml/2006/table">
            <a:tbl>
              <a:tblPr>
                <a:tableStyleId>{5C22544A-7EE6-4342-B048-85BDC9FD1C3A}</a:tableStyleId>
              </a:tblPr>
              <a:tblGrid>
                <a:gridCol w="2959390">
                  <a:extLst>
                    <a:ext uri="{9D8B030D-6E8A-4147-A177-3AD203B41FA5}">
                      <a16:colId xmlns:a16="http://schemas.microsoft.com/office/drawing/2014/main" val="3952653307"/>
                    </a:ext>
                  </a:extLst>
                </a:gridCol>
                <a:gridCol w="1191202">
                  <a:extLst>
                    <a:ext uri="{9D8B030D-6E8A-4147-A177-3AD203B41FA5}">
                      <a16:colId xmlns:a16="http://schemas.microsoft.com/office/drawing/2014/main" val="3533471714"/>
                    </a:ext>
                  </a:extLst>
                </a:gridCol>
                <a:gridCol w="1191202">
                  <a:extLst>
                    <a:ext uri="{9D8B030D-6E8A-4147-A177-3AD203B41FA5}">
                      <a16:colId xmlns:a16="http://schemas.microsoft.com/office/drawing/2014/main" val="821994108"/>
                    </a:ext>
                  </a:extLst>
                </a:gridCol>
                <a:gridCol w="1191202">
                  <a:extLst>
                    <a:ext uri="{9D8B030D-6E8A-4147-A177-3AD203B41FA5}">
                      <a16:colId xmlns:a16="http://schemas.microsoft.com/office/drawing/2014/main" val="3268194711"/>
                    </a:ext>
                  </a:extLst>
                </a:gridCol>
                <a:gridCol w="1191202">
                  <a:extLst>
                    <a:ext uri="{9D8B030D-6E8A-4147-A177-3AD203B41FA5}">
                      <a16:colId xmlns:a16="http://schemas.microsoft.com/office/drawing/2014/main" val="1869506099"/>
                    </a:ext>
                  </a:extLst>
                </a:gridCol>
                <a:gridCol w="1191202">
                  <a:extLst>
                    <a:ext uri="{9D8B030D-6E8A-4147-A177-3AD203B41FA5}">
                      <a16:colId xmlns:a16="http://schemas.microsoft.com/office/drawing/2014/main" val="3117529424"/>
                    </a:ext>
                  </a:extLst>
                </a:gridCol>
              </a:tblGrid>
              <a:tr h="368270">
                <a:tc gridSpan="6">
                  <a:txBody>
                    <a:bodyPr/>
                    <a:lstStyle/>
                    <a:p>
                      <a:pPr algn="ctr" fontAlgn="b"/>
                      <a:r>
                        <a:rPr lang="en-US" sz="1800" b="1" u="none" strike="noStrike" dirty="0">
                          <a:effectLst/>
                        </a:rPr>
                        <a:t>Green Sturgeon</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8283270"/>
                  </a:ext>
                </a:extLst>
              </a:tr>
              <a:tr h="368270">
                <a:tc>
                  <a:txBody>
                    <a:bodyPr/>
                    <a:lstStyle/>
                    <a:p>
                      <a:pPr algn="l" fontAlgn="b"/>
                      <a:r>
                        <a:rPr lang="en-US" sz="1800" b="1" u="none" strike="noStrike" dirty="0">
                          <a:effectLst/>
                        </a:rPr>
                        <a:t>Brood year</a:t>
                      </a:r>
                      <a:r>
                        <a:rPr lang="en-US" sz="1800" b="1" u="none" strike="noStrike" baseline="30000" dirty="0">
                          <a:effectLst/>
                        </a:rPr>
                        <a:t>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b="1" u="none" strike="noStrike" dirty="0">
                          <a:effectLst/>
                        </a:rPr>
                        <a:t>2015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b="1" u="none" strike="noStrike" dirty="0">
                          <a:effectLst/>
                        </a:rPr>
                        <a:t>2016</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b="1" u="none" strike="noStrike" dirty="0">
                          <a:effectLst/>
                        </a:rPr>
                        <a:t>2017</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b="1" u="none" strike="noStrike" dirty="0">
                          <a:effectLst/>
                        </a:rPr>
                        <a:t>2018</a:t>
                      </a:r>
                      <a:r>
                        <a:rPr lang="en-US" sz="1800" b="1" u="none" strike="noStrike" baseline="30000" dirty="0">
                          <a:effectLst/>
                        </a:rPr>
                        <a:t>2</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b="1" u="none" strike="noStrike" dirty="0">
                          <a:effectLst/>
                        </a:rPr>
                        <a:t>Total</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1657569547"/>
                  </a:ext>
                </a:extLst>
              </a:tr>
              <a:tr h="368270">
                <a:tc>
                  <a:txBody>
                    <a:bodyPr/>
                    <a:lstStyle/>
                    <a:p>
                      <a:pPr algn="l" fontAlgn="b"/>
                      <a:r>
                        <a:rPr lang="en-US" sz="1800" b="1" u="none" strike="noStrike" dirty="0">
                          <a:effectLst/>
                        </a:rPr>
                        <a:t>Number tagged (% of total)</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u="none" strike="noStrike" dirty="0">
                          <a:effectLst/>
                        </a:rPr>
                        <a:t>1 (2.4)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u="none" strike="noStrike" dirty="0">
                          <a:effectLst/>
                        </a:rPr>
                        <a:t>6 (14.6)</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u="none" strike="noStrike" dirty="0">
                          <a:effectLst/>
                        </a:rPr>
                        <a:t>32 (78.0)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u="none" strike="noStrike" dirty="0">
                          <a:effectLst/>
                        </a:rPr>
                        <a:t>2 (4.9)</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b="1" u="none" strike="noStrike" dirty="0">
                          <a:effectLst/>
                        </a:rPr>
                        <a:t>41</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4263779230"/>
                  </a:ext>
                </a:extLst>
              </a:tr>
              <a:tr h="368270">
                <a:tc>
                  <a:txBody>
                    <a:bodyPr/>
                    <a:lstStyle/>
                    <a:p>
                      <a:pPr algn="l" fontAlgn="b"/>
                      <a:r>
                        <a:rPr lang="en-US" sz="1800" b="1" u="none" strike="noStrike" dirty="0">
                          <a:effectLst/>
                        </a:rPr>
                        <a:t>Mean Fork Length (cm)</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u="none" strike="noStrike" dirty="0">
                          <a:effectLst/>
                        </a:rPr>
                        <a:t>94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u="none" strike="noStrike" dirty="0">
                          <a:effectLst/>
                        </a:rPr>
                        <a:t>66.1</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u="none" strike="noStrike" dirty="0">
                          <a:effectLst/>
                        </a:rPr>
                        <a:t>51.4</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r>
                        <a:rPr lang="en-US" sz="1800" u="none" strike="noStrike" dirty="0">
                          <a:effectLst/>
                        </a:rPr>
                        <a:t>40.2</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2422031319"/>
                  </a:ext>
                </a:extLst>
              </a:tr>
              <a:tr h="368270">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62213053"/>
                  </a:ext>
                </a:extLst>
              </a:tr>
              <a:tr h="368270">
                <a:tc gridSpan="6">
                  <a:txBody>
                    <a:bodyPr/>
                    <a:lstStyle/>
                    <a:p>
                      <a:pPr algn="ctr" fontAlgn="b"/>
                      <a:r>
                        <a:rPr lang="en-US" sz="1800" b="1" u="none" strike="noStrike" dirty="0">
                          <a:effectLst/>
                        </a:rPr>
                        <a:t>White Sturgeon</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3300005"/>
                  </a:ext>
                </a:extLst>
              </a:tr>
              <a:tr h="368270">
                <a:tc>
                  <a:txBody>
                    <a:bodyPr/>
                    <a:lstStyle/>
                    <a:p>
                      <a:pPr algn="l" fontAlgn="b"/>
                      <a:r>
                        <a:rPr lang="en-US" sz="1800" b="1" u="none" strike="noStrike" dirty="0">
                          <a:effectLst/>
                        </a:rPr>
                        <a:t>Brood year</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b="1" u="none" strike="noStrike" dirty="0">
                          <a:effectLst/>
                        </a:rPr>
                        <a:t>2015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b="1" u="none" strike="noStrike" dirty="0">
                          <a:effectLst/>
                        </a:rPr>
                        <a:t>2016</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b="1" u="none" strike="noStrike" dirty="0">
                          <a:effectLst/>
                        </a:rPr>
                        <a:t>2017</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b="1" u="none" strike="noStrike" dirty="0">
                          <a:effectLst/>
                        </a:rPr>
                        <a:t>2018</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b="1" u="none" strike="noStrike" dirty="0">
                          <a:effectLst/>
                        </a:rPr>
                        <a:t>Total</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025475592"/>
                  </a:ext>
                </a:extLst>
              </a:tr>
              <a:tr h="368270">
                <a:tc>
                  <a:txBody>
                    <a:bodyPr/>
                    <a:lstStyle/>
                    <a:p>
                      <a:pPr algn="l" fontAlgn="b"/>
                      <a:r>
                        <a:rPr lang="en-US" sz="1800" b="1" u="none" strike="noStrike" dirty="0">
                          <a:effectLst/>
                        </a:rPr>
                        <a:t>Number tagged (% of total)</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u="none" strike="noStrike" dirty="0">
                          <a:effectLst/>
                        </a:rPr>
                        <a:t>1 (20)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u="none" strike="noStrike" dirty="0">
                          <a:effectLst/>
                        </a:rPr>
                        <a:t>2 (40)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u="none" strike="noStrike" dirty="0">
                          <a:effectLst/>
                        </a:rPr>
                        <a:t>2 (40)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b="1" u="none" strike="noStrike" dirty="0">
                          <a:effectLst/>
                        </a:rPr>
                        <a:t>5</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254307965"/>
                  </a:ext>
                </a:extLst>
              </a:tr>
              <a:tr h="368270">
                <a:tc>
                  <a:txBody>
                    <a:bodyPr/>
                    <a:lstStyle/>
                    <a:p>
                      <a:pPr algn="l" fontAlgn="b"/>
                      <a:r>
                        <a:rPr lang="en-US" sz="1800" b="1" u="none" strike="noStrike" dirty="0">
                          <a:effectLst/>
                        </a:rPr>
                        <a:t>Mean Fork Length (cm)</a:t>
                      </a:r>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u="none" strike="noStrike" dirty="0">
                          <a:effectLst/>
                        </a:rPr>
                        <a:t>81</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u="none" strike="noStrike" dirty="0">
                          <a:effectLst/>
                        </a:rPr>
                        <a:t>60.2</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u="none" strike="noStrike" dirty="0">
                          <a:effectLst/>
                        </a:rPr>
                        <a:t>48.5</a:t>
                      </a:r>
                      <a:endParaRPr lang="en-US" sz="1800" b="0"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tc>
                  <a:txBody>
                    <a:bodyPr/>
                    <a:lstStyle/>
                    <a:p>
                      <a:pPr algn="ctr" fontAlgn="b"/>
                      <a:r>
                        <a:rPr lang="en-US" sz="1800" b="1" i="0" u="none" strike="noStrike" dirty="0">
                          <a:solidFill>
                            <a:srgbClr val="000000"/>
                          </a:solidFill>
                          <a:effectLst/>
                          <a:latin typeface="Calibri" panose="020F0502020204030204" pitchFamily="34" charset="0"/>
                        </a:rPr>
                        <a:t>---</a:t>
                      </a:r>
                    </a:p>
                  </a:txBody>
                  <a:tcPr marL="9525" marR="9525" marT="9525" marB="0" anchor="b">
                    <a:solidFill>
                      <a:schemeClr val="bg1">
                        <a:lumMod val="85000"/>
                      </a:schemeClr>
                    </a:solidFill>
                  </a:tcPr>
                </a:tc>
                <a:tc>
                  <a:txBody>
                    <a:bodyPr/>
                    <a:lstStyle/>
                    <a:p>
                      <a:pPr algn="ctr" fontAlgn="b"/>
                      <a:endParaRPr lang="en-US" sz="1800" b="1" i="0" u="none" strike="noStrike" dirty="0">
                        <a:solidFill>
                          <a:srgbClr val="000000"/>
                        </a:solidFill>
                        <a:effectLst/>
                        <a:latin typeface="Calibri" panose="020F050202020403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702364733"/>
                  </a:ext>
                </a:extLst>
              </a:tr>
            </a:tbl>
          </a:graphicData>
        </a:graphic>
      </p:graphicFrame>
      <p:pic>
        <p:nvPicPr>
          <p:cNvPr id="9" name="Picture 8">
            <a:extLst>
              <a:ext uri="{FF2B5EF4-FFF2-40B4-BE49-F238E27FC236}">
                <a16:creationId xmlns:a16="http://schemas.microsoft.com/office/drawing/2014/main" id="{EEA5E346-0F46-4D2B-8520-6E6681BD40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0" y="76201"/>
            <a:ext cx="647700" cy="833674"/>
          </a:xfrm>
          <a:prstGeom prst="rect">
            <a:avLst/>
          </a:prstGeom>
        </p:spPr>
      </p:pic>
    </p:spTree>
    <p:extLst>
      <p:ext uri="{BB962C8B-B14F-4D97-AF65-F5344CB8AC3E}">
        <p14:creationId xmlns:p14="http://schemas.microsoft.com/office/powerpoint/2010/main" val="37155837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2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25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25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1D8DD26-939C-4AE6-8930-EA59C7759B98}"/>
              </a:ext>
            </a:extLst>
          </p:cNvPr>
          <p:cNvPicPr/>
          <p:nvPr/>
        </p:nvPicPr>
        <p:blipFill>
          <a:blip r:embed="rId2">
            <a:extLst>
              <a:ext uri="{28A0092B-C50C-407E-A947-70E740481C1C}">
                <a14:useLocalDpi xmlns:a14="http://schemas.microsoft.com/office/drawing/2010/main" val="0"/>
              </a:ext>
            </a:extLst>
          </a:blip>
          <a:stretch>
            <a:fillRect/>
          </a:stretch>
        </p:blipFill>
        <p:spPr>
          <a:xfrm>
            <a:off x="76200" y="76200"/>
            <a:ext cx="89916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8C022215-DE17-4554-9C4F-1AE26E27CC24}"/>
              </a:ext>
            </a:extLst>
          </p:cNvPr>
          <p:cNvSpPr/>
          <p:nvPr/>
        </p:nvSpPr>
        <p:spPr>
          <a:xfrm>
            <a:off x="76200" y="5410200"/>
            <a:ext cx="8991600" cy="923330"/>
          </a:xfrm>
          <a:prstGeom prst="rect">
            <a:avLst/>
          </a:prstGeom>
        </p:spPr>
        <p:txBody>
          <a:bodyPr wrap="square">
            <a:spAutoFit/>
          </a:bodyPr>
          <a:lstStyle/>
          <a:p>
            <a:r>
              <a:rPr lang="en-US" b="1" dirty="0">
                <a:solidFill>
                  <a:srgbClr val="000000"/>
                </a:solidFill>
                <a:ea typeface="Times New Roman" panose="02020603050405020304" pitchFamily="18" charset="0"/>
                <a:cs typeface="Times New Roman" panose="02020603050405020304" pitchFamily="18" charset="0"/>
              </a:rPr>
              <a:t>GS16-07; Fork Length 44 cm; Tagged 12/14/2016.</a:t>
            </a:r>
            <a:r>
              <a:rPr lang="en-US" dirty="0">
                <a:solidFill>
                  <a:srgbClr val="000000"/>
                </a:solidFill>
                <a:ea typeface="Times New Roman" panose="02020603050405020304" pitchFamily="18" charset="0"/>
                <a:cs typeface="Times New Roman" panose="02020603050405020304" pitchFamily="18" charset="0"/>
              </a:rPr>
              <a:t> Decker Island 12/14/2016; Benicia Bridge 12/20/2016; Carquinez Bridge 12/21/2016 to 7/22/2017; Richmond Bridge 7/28 to 11/27/2017; Golden Gate Array 11/29 to 12/02/2017.</a:t>
            </a:r>
            <a:endParaRPr lang="en-US" dirty="0"/>
          </a:p>
        </p:txBody>
      </p:sp>
      <p:pic>
        <p:nvPicPr>
          <p:cNvPr id="8" name="Picture 7">
            <a:extLst>
              <a:ext uri="{FF2B5EF4-FFF2-40B4-BE49-F238E27FC236}">
                <a16:creationId xmlns:a16="http://schemas.microsoft.com/office/drawing/2014/main" id="{91DB9C13-3E3E-4AB2-9EF8-082A0E29F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638" y="76201"/>
            <a:ext cx="868061" cy="1143000"/>
          </a:xfrm>
          <a:prstGeom prst="rect">
            <a:avLst/>
          </a:prstGeom>
        </p:spPr>
      </p:pic>
    </p:spTree>
    <p:extLst>
      <p:ext uri="{BB962C8B-B14F-4D97-AF65-F5344CB8AC3E}">
        <p14:creationId xmlns:p14="http://schemas.microsoft.com/office/powerpoint/2010/main" val="303148279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F23388-04F6-4182-8E24-26064D4CC9CC}"/>
              </a:ext>
            </a:extLst>
          </p:cNvPr>
          <p:cNvSpPr/>
          <p:nvPr/>
        </p:nvSpPr>
        <p:spPr>
          <a:xfrm>
            <a:off x="474785" y="5334000"/>
            <a:ext cx="8382000" cy="1553182"/>
          </a:xfrm>
          <a:prstGeom prst="rect">
            <a:avLst/>
          </a:prstGeom>
        </p:spPr>
        <p:txBody>
          <a:bodyPr wrap="square">
            <a:spAutoFit/>
          </a:bodyPr>
          <a:lstStyle/>
          <a:p>
            <a:pPr>
              <a:lnSpc>
                <a:spcPct val="107000"/>
              </a:lnSpc>
              <a:spcAft>
                <a:spcPts val="800"/>
              </a:spcAft>
            </a:pPr>
            <a:r>
              <a:rPr lang="en-US" b="1" dirty="0">
                <a:solidFill>
                  <a:srgbClr val="000000"/>
                </a:solidFill>
                <a:ea typeface="Times New Roman" panose="02020603050405020304" pitchFamily="18" charset="0"/>
                <a:cs typeface="Times New Roman" panose="02020603050405020304" pitchFamily="18" charset="0"/>
              </a:rPr>
              <a:t>GS16-02; Fork Length 59 cm; Tagged 7/12/2016.</a:t>
            </a:r>
            <a:r>
              <a:rPr lang="en-US" dirty="0">
                <a:solidFill>
                  <a:srgbClr val="000000"/>
                </a:solidFill>
                <a:ea typeface="Times New Roman" panose="02020603050405020304" pitchFamily="18" charset="0"/>
                <a:cs typeface="Times New Roman" panose="02020603050405020304" pitchFamily="18" charset="0"/>
              </a:rPr>
              <a:t> Decker Island 7/12 to 10/01/2016; Benicia Bridge 11/18 to 11/30/2018; Carquinez Bridge 11/30 to 12/05/2016; Richmond Bridge 12/07/2016; Golden Gate Array 12/25/2016 to 1/07/2017; Richmond Bridge 1/13 to 1/16/2017; Golden Gate Array 1/20 to 5/12/2017 (intermittent).</a:t>
            </a:r>
            <a:endParaRPr lang="en-US" sz="1400" dirty="0">
              <a:effectLst/>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922F9399-27EE-467B-A773-37E6B3D7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57165"/>
            <a:ext cx="990600" cy="1129009"/>
          </a:xfrm>
          <a:prstGeom prst="rect">
            <a:avLst/>
          </a:prstGeom>
        </p:spPr>
      </p:pic>
      <p:pic>
        <p:nvPicPr>
          <p:cNvPr id="10" name="Picture 9" descr="U:\241-FISHERIES\R2 Low Elevation Fisheries\Sturgeon Projects\Juvenile Sturgeon Tagging Study\Detection Maps\Green Sturgeon\GS16-02NN.jpg">
            <a:extLst>
              <a:ext uri="{FF2B5EF4-FFF2-40B4-BE49-F238E27FC236}">
                <a16:creationId xmlns:a16="http://schemas.microsoft.com/office/drawing/2014/main" id="{8E19D280-18CF-4A81-AE94-22EB805F6FB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6200" y="32238"/>
            <a:ext cx="8915400" cy="5301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03C59F0F-B633-453F-A8C9-8D24A112B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2269" y="-26377"/>
            <a:ext cx="868061" cy="1143000"/>
          </a:xfrm>
          <a:prstGeom prst="rect">
            <a:avLst/>
          </a:prstGeom>
        </p:spPr>
      </p:pic>
    </p:spTree>
    <p:extLst>
      <p:ext uri="{BB962C8B-B14F-4D97-AF65-F5344CB8AC3E}">
        <p14:creationId xmlns:p14="http://schemas.microsoft.com/office/powerpoint/2010/main" val="7197432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EFB83D-EF48-4F2C-8BF6-7DADF67379B7}"/>
              </a:ext>
            </a:extLst>
          </p:cNvPr>
          <p:cNvSpPr/>
          <p:nvPr/>
        </p:nvSpPr>
        <p:spPr>
          <a:xfrm>
            <a:off x="32238" y="4572000"/>
            <a:ext cx="8991600" cy="2308324"/>
          </a:xfrm>
          <a:prstGeom prst="rect">
            <a:avLst/>
          </a:prstGeom>
        </p:spPr>
        <p:txBody>
          <a:bodyPr wrap="square">
            <a:spAutoFit/>
          </a:bodyPr>
          <a:lstStyle/>
          <a:p>
            <a:r>
              <a:rPr lang="en-US" sz="1600" b="1" dirty="0">
                <a:solidFill>
                  <a:srgbClr val="000000"/>
                </a:solidFill>
                <a:ea typeface="Times New Roman" panose="02020603050405020304" pitchFamily="18" charset="0"/>
                <a:cs typeface="Times New Roman" panose="02020603050405020304" pitchFamily="18" charset="0"/>
              </a:rPr>
              <a:t>GS16-03; Fork Length 62.5cm; Tagged 7/14/2016.</a:t>
            </a:r>
            <a:r>
              <a:rPr lang="en-US" sz="1600" dirty="0">
                <a:solidFill>
                  <a:srgbClr val="000000"/>
                </a:solidFill>
                <a:ea typeface="Times New Roman" panose="02020603050405020304" pitchFamily="18" charset="0"/>
                <a:cs typeface="Times New Roman" panose="02020603050405020304" pitchFamily="18" charset="0"/>
              </a:rPr>
              <a:t>   Rio Vista Bridge 7/14 to 9/04/2017; Decker Island 9/07/2016; Rio Vista Bridge 9/20/2016; Decker Island 9/20 to 10/01/2016; Benicia Bridge 10/05 to 11/07/2016; Carquinez Bridge 11/12/2016; Benicia Bridge 11/13/2016; </a:t>
            </a:r>
            <a:r>
              <a:rPr lang="en-US" sz="1600" dirty="0">
                <a:solidFill>
                  <a:srgbClr val="FF0000"/>
                </a:solidFill>
                <a:ea typeface="Times New Roman" panose="02020603050405020304" pitchFamily="18" charset="0"/>
                <a:cs typeface="Times New Roman" panose="02020603050405020304" pitchFamily="18" charset="0"/>
              </a:rPr>
              <a:t>Antioch Bridge 11/16/2016; Santa Clara Shoal 11/16/2016; Antioch Bridge 11/18/2016</a:t>
            </a:r>
            <a:r>
              <a:rPr lang="en-US" sz="1600" dirty="0">
                <a:solidFill>
                  <a:srgbClr val="000000"/>
                </a:solidFill>
                <a:ea typeface="Times New Roman" panose="02020603050405020304" pitchFamily="18" charset="0"/>
                <a:cs typeface="Times New Roman" panose="02020603050405020304" pitchFamily="18" charset="0"/>
              </a:rPr>
              <a:t>; Benicia Bridge 11/25 to 11/28/2016; Carquinez Bridge 11/30 to 12/04/2016; Richmond Bridge 12/06/2016 to 3/25/2017; Benicia Bridge 3/26/2017; Carquinez Bridge 3/27/2017; </a:t>
            </a:r>
            <a:r>
              <a:rPr lang="en-US" sz="1600" dirty="0">
                <a:solidFill>
                  <a:srgbClr val="FF0000"/>
                </a:solidFill>
                <a:ea typeface="Times New Roman" panose="02020603050405020304" pitchFamily="18" charset="0"/>
                <a:cs typeface="Times New Roman" panose="02020603050405020304" pitchFamily="18" charset="0"/>
              </a:rPr>
              <a:t>Antioch Bridge 3/30/2017; Santa Clara Shoal 3/30/2017; Antioch Bridge 4/01/2017; </a:t>
            </a:r>
            <a:r>
              <a:rPr lang="en-US" sz="1600" dirty="0">
                <a:solidFill>
                  <a:srgbClr val="000000"/>
                </a:solidFill>
                <a:ea typeface="Times New Roman" panose="02020603050405020304" pitchFamily="18" charset="0"/>
                <a:cs typeface="Times New Roman" panose="02020603050405020304" pitchFamily="18" charset="0"/>
              </a:rPr>
              <a:t>Decker Island 4/02/2017; Rio Vista Bridge 4/05/2017; Decker Island 4/05 to 4/07/2017; Benicia Bridge 4/09 to 4/11/2017; Carquinez Bridge 4/15/2017 to 5/10/2017; Richmond Bridge 7/18/2017.</a:t>
            </a:r>
            <a:endParaRPr lang="en-US" sz="1600" dirty="0"/>
          </a:p>
        </p:txBody>
      </p:sp>
      <p:pic>
        <p:nvPicPr>
          <p:cNvPr id="6" name="Picture 5">
            <a:extLst>
              <a:ext uri="{FF2B5EF4-FFF2-40B4-BE49-F238E27FC236}">
                <a16:creationId xmlns:a16="http://schemas.microsoft.com/office/drawing/2014/main" id="{DFCC2FF0-A0F4-474A-8E96-941312017D2C}"/>
              </a:ext>
            </a:extLst>
          </p:cNvPr>
          <p:cNvPicPr/>
          <p:nvPr/>
        </p:nvPicPr>
        <p:blipFill>
          <a:blip r:embed="rId2">
            <a:extLst>
              <a:ext uri="{28A0092B-C50C-407E-A947-70E740481C1C}">
                <a14:useLocalDpi xmlns:a14="http://schemas.microsoft.com/office/drawing/2010/main" val="0"/>
              </a:ext>
            </a:extLst>
          </a:blip>
          <a:stretch>
            <a:fillRect/>
          </a:stretch>
        </p:blipFill>
        <p:spPr>
          <a:xfrm>
            <a:off x="120162" y="76201"/>
            <a:ext cx="8903676"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A32B89B9-BD21-4B44-9010-2F7436058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0" y="76201"/>
            <a:ext cx="876299" cy="1143000"/>
          </a:xfrm>
          <a:prstGeom prst="rect">
            <a:avLst/>
          </a:prstGeom>
        </p:spPr>
      </p:pic>
    </p:spTree>
    <p:extLst>
      <p:ext uri="{BB962C8B-B14F-4D97-AF65-F5344CB8AC3E}">
        <p14:creationId xmlns:p14="http://schemas.microsoft.com/office/powerpoint/2010/main" val="211513607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F01583-20DC-4E70-81AA-83EE0508FD25}"/>
              </a:ext>
            </a:extLst>
          </p:cNvPr>
          <p:cNvSpPr/>
          <p:nvPr/>
        </p:nvSpPr>
        <p:spPr>
          <a:xfrm>
            <a:off x="149469" y="5369169"/>
            <a:ext cx="8839200" cy="1477328"/>
          </a:xfrm>
          <a:prstGeom prst="rect">
            <a:avLst/>
          </a:prstGeom>
        </p:spPr>
        <p:txBody>
          <a:bodyPr wrap="square">
            <a:spAutoFit/>
          </a:bodyPr>
          <a:lstStyle/>
          <a:p>
            <a:r>
              <a:rPr lang="en-US" b="1" dirty="0">
                <a:solidFill>
                  <a:srgbClr val="000000"/>
                </a:solidFill>
                <a:ea typeface="Times New Roman" panose="02020603050405020304" pitchFamily="18" charset="0"/>
                <a:cs typeface="Times New Roman" panose="02020603050405020304" pitchFamily="18" charset="0"/>
              </a:rPr>
              <a:t>GS16-05; Fork Length 80 cm; Tagged 9/08/2016.</a:t>
            </a:r>
            <a:r>
              <a:rPr lang="en-US" dirty="0">
                <a:solidFill>
                  <a:srgbClr val="000000"/>
                </a:solidFill>
                <a:ea typeface="Times New Roman" panose="02020603050405020304" pitchFamily="18" charset="0"/>
                <a:cs typeface="Times New Roman" panose="02020603050405020304" pitchFamily="18" charset="0"/>
              </a:rPr>
              <a:t> Decker Island 9/08 to 9/18/2016; Benicia Bridge 9/25/2016; Carquinez Bridge 9/25/2016; Richmond Bridge 9/24 to 10/29/2016; Golden Gate Array 11/01/2016; Carquinez Bridge 11/09 to 11/11/2016; Benicia Bridge 11/12 to 11/16/2016; Carquinez Bridge 11/16/2016; Golden Gate Array 11/27 to 1/19/2017.</a:t>
            </a:r>
            <a:endParaRPr lang="en-US" dirty="0"/>
          </a:p>
        </p:txBody>
      </p:sp>
      <p:pic>
        <p:nvPicPr>
          <p:cNvPr id="7" name="Picture 6">
            <a:extLst>
              <a:ext uri="{FF2B5EF4-FFF2-40B4-BE49-F238E27FC236}">
                <a16:creationId xmlns:a16="http://schemas.microsoft.com/office/drawing/2014/main" id="{67234591-DA7B-466B-B661-EA400A504DB2}"/>
              </a:ext>
            </a:extLst>
          </p:cNvPr>
          <p:cNvPicPr/>
          <p:nvPr/>
        </p:nvPicPr>
        <p:blipFill>
          <a:blip r:embed="rId2">
            <a:extLst>
              <a:ext uri="{28A0092B-C50C-407E-A947-70E740481C1C}">
                <a14:useLocalDpi xmlns:a14="http://schemas.microsoft.com/office/drawing/2010/main" val="0"/>
              </a:ext>
            </a:extLst>
          </a:blip>
          <a:stretch>
            <a:fillRect/>
          </a:stretch>
        </p:blipFill>
        <p:spPr>
          <a:xfrm>
            <a:off x="76200" y="76201"/>
            <a:ext cx="8991600" cy="5292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D9D0008E-C1E9-4758-B879-2A0E64B8A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7501" y="8792"/>
            <a:ext cx="868061" cy="1143000"/>
          </a:xfrm>
          <a:prstGeom prst="rect">
            <a:avLst/>
          </a:prstGeom>
        </p:spPr>
      </p:pic>
    </p:spTree>
    <p:extLst>
      <p:ext uri="{BB962C8B-B14F-4D97-AF65-F5344CB8AC3E}">
        <p14:creationId xmlns:p14="http://schemas.microsoft.com/office/powerpoint/2010/main" val="332406296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4820BB-0706-455C-89FD-8DECFC888702}"/>
              </a:ext>
            </a:extLst>
          </p:cNvPr>
          <p:cNvPicPr/>
          <p:nvPr/>
        </p:nvPicPr>
        <p:blipFill>
          <a:blip r:embed="rId2">
            <a:extLst>
              <a:ext uri="{28A0092B-C50C-407E-A947-70E740481C1C}">
                <a14:useLocalDpi xmlns:a14="http://schemas.microsoft.com/office/drawing/2010/main" val="0"/>
              </a:ext>
            </a:extLst>
          </a:blip>
          <a:stretch>
            <a:fillRect/>
          </a:stretch>
        </p:blipFill>
        <p:spPr>
          <a:xfrm>
            <a:off x="76200" y="76200"/>
            <a:ext cx="8991600"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69C74167-DA96-4FE4-992B-41B902EECD32}"/>
              </a:ext>
            </a:extLst>
          </p:cNvPr>
          <p:cNvSpPr/>
          <p:nvPr/>
        </p:nvSpPr>
        <p:spPr>
          <a:xfrm>
            <a:off x="152399" y="5181600"/>
            <a:ext cx="8762999" cy="1754326"/>
          </a:xfrm>
          <a:prstGeom prst="rect">
            <a:avLst/>
          </a:prstGeom>
        </p:spPr>
        <p:txBody>
          <a:bodyPr wrap="square">
            <a:spAutoFit/>
          </a:bodyPr>
          <a:lstStyle/>
          <a:p>
            <a:r>
              <a:rPr lang="en-US" b="1" dirty="0">
                <a:solidFill>
                  <a:srgbClr val="000000"/>
                </a:solidFill>
                <a:ea typeface="Times New Roman" panose="02020603050405020304" pitchFamily="18" charset="0"/>
                <a:cs typeface="Times New Roman" panose="02020603050405020304" pitchFamily="18" charset="0"/>
              </a:rPr>
              <a:t>WS16-06; Fork Length 33 cm; Tagged 9/13/2016.</a:t>
            </a:r>
            <a:r>
              <a:rPr lang="en-US" dirty="0">
                <a:solidFill>
                  <a:srgbClr val="000000"/>
                </a:solidFill>
                <a:ea typeface="Times New Roman" panose="02020603050405020304" pitchFamily="18" charset="0"/>
                <a:cs typeface="Times New Roman" panose="02020603050405020304" pitchFamily="18" charset="0"/>
              </a:rPr>
              <a:t> Decker Island 9/13/2016; Rio Vista Bridge 9/14/2016; Yolo Bypass 9/14/2016; Decker Island 9/20 to 11/16/2016; </a:t>
            </a:r>
            <a:r>
              <a:rPr lang="en-US" dirty="0">
                <a:solidFill>
                  <a:srgbClr val="FF0000"/>
                </a:solidFill>
                <a:ea typeface="Times New Roman" panose="02020603050405020304" pitchFamily="18" charset="0"/>
                <a:cs typeface="Times New Roman" panose="02020603050405020304" pitchFamily="18" charset="0"/>
              </a:rPr>
              <a:t>Antioch Bridge 11/29/2016; </a:t>
            </a:r>
            <a:r>
              <a:rPr lang="en-US" dirty="0">
                <a:solidFill>
                  <a:srgbClr val="000000"/>
                </a:solidFill>
                <a:ea typeface="Times New Roman" panose="02020603050405020304" pitchFamily="18" charset="0"/>
                <a:cs typeface="Times New Roman" panose="02020603050405020304" pitchFamily="18" charset="0"/>
              </a:rPr>
              <a:t>Benicia Bridge 12/15 to 12/18/2016; </a:t>
            </a:r>
            <a:r>
              <a:rPr lang="en-US" dirty="0">
                <a:solidFill>
                  <a:srgbClr val="FF0000"/>
                </a:solidFill>
                <a:ea typeface="Times New Roman" panose="02020603050405020304" pitchFamily="18" charset="0"/>
                <a:cs typeface="Times New Roman" panose="02020603050405020304" pitchFamily="18" charset="0"/>
              </a:rPr>
              <a:t>Antioch Bridge 3/10/2017; Franks Tract 3/11/2017;</a:t>
            </a:r>
            <a:r>
              <a:rPr lang="en-US" dirty="0">
                <a:solidFill>
                  <a:srgbClr val="000000"/>
                </a:solidFill>
                <a:ea typeface="Times New Roman" panose="02020603050405020304" pitchFamily="18" charset="0"/>
                <a:cs typeface="Times New Roman" panose="02020603050405020304" pitchFamily="18" charset="0"/>
              </a:rPr>
              <a:t> Benicia Bridge 3/13/2017; Carquinez Bridge 3/16 to 3/18/2017; </a:t>
            </a:r>
            <a:r>
              <a:rPr lang="en-US" dirty="0">
                <a:solidFill>
                  <a:srgbClr val="FF0000"/>
                </a:solidFill>
                <a:ea typeface="Times New Roman" panose="02020603050405020304" pitchFamily="18" charset="0"/>
                <a:cs typeface="Times New Roman" panose="02020603050405020304" pitchFamily="18" charset="0"/>
              </a:rPr>
              <a:t>Antioch Bridge 7/20/2017; </a:t>
            </a:r>
            <a:r>
              <a:rPr lang="en-US" dirty="0">
                <a:solidFill>
                  <a:srgbClr val="000000"/>
                </a:solidFill>
                <a:ea typeface="Times New Roman" panose="02020603050405020304" pitchFamily="18" charset="0"/>
                <a:cs typeface="Times New Roman" panose="02020603050405020304" pitchFamily="18" charset="0"/>
              </a:rPr>
              <a:t>Decker Island 7/21 to 9/18/2017; Rio Vista Bridge 9/19/2016.</a:t>
            </a:r>
            <a:endParaRPr lang="en-US" dirty="0"/>
          </a:p>
        </p:txBody>
      </p:sp>
      <p:pic>
        <p:nvPicPr>
          <p:cNvPr id="6" name="Picture 5">
            <a:extLst>
              <a:ext uri="{FF2B5EF4-FFF2-40B4-BE49-F238E27FC236}">
                <a16:creationId xmlns:a16="http://schemas.microsoft.com/office/drawing/2014/main" id="{B499009B-D10C-4D87-9691-04E2B4AD3F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1638" y="76201"/>
            <a:ext cx="868061" cy="1143000"/>
          </a:xfrm>
          <a:prstGeom prst="rect">
            <a:avLst/>
          </a:prstGeom>
        </p:spPr>
      </p:pic>
    </p:spTree>
    <p:extLst>
      <p:ext uri="{BB962C8B-B14F-4D97-AF65-F5344CB8AC3E}">
        <p14:creationId xmlns:p14="http://schemas.microsoft.com/office/powerpoint/2010/main" val="321649077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1BD453-2A8A-486E-8C40-00A032051392}"/>
              </a:ext>
            </a:extLst>
          </p:cNvPr>
          <p:cNvPicPr/>
          <p:nvPr/>
        </p:nvPicPr>
        <p:blipFill>
          <a:blip r:embed="rId2">
            <a:extLst>
              <a:ext uri="{28A0092B-C50C-407E-A947-70E740481C1C}">
                <a14:useLocalDpi xmlns:a14="http://schemas.microsoft.com/office/drawing/2010/main" val="0"/>
              </a:ext>
            </a:extLst>
          </a:blip>
          <a:stretch>
            <a:fillRect/>
          </a:stretch>
        </p:blipFill>
        <p:spPr>
          <a:xfrm>
            <a:off x="76200" y="51659"/>
            <a:ext cx="8991600" cy="5316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a:extLst>
              <a:ext uri="{FF2B5EF4-FFF2-40B4-BE49-F238E27FC236}">
                <a16:creationId xmlns:a16="http://schemas.microsoft.com/office/drawing/2014/main" id="{547992A7-A2B7-464B-AA29-0B7C03E84A65}"/>
              </a:ext>
            </a:extLst>
          </p:cNvPr>
          <p:cNvSpPr/>
          <p:nvPr/>
        </p:nvSpPr>
        <p:spPr>
          <a:xfrm>
            <a:off x="0" y="5334000"/>
            <a:ext cx="8915400" cy="1553182"/>
          </a:xfrm>
          <a:prstGeom prst="rect">
            <a:avLst/>
          </a:prstGeom>
        </p:spPr>
        <p:txBody>
          <a:bodyPr wrap="square">
            <a:spAutoFit/>
          </a:bodyPr>
          <a:lstStyle/>
          <a:p>
            <a:pPr>
              <a:lnSpc>
                <a:spcPct val="107000"/>
              </a:lnSpc>
            </a:pPr>
            <a:r>
              <a:rPr lang="en-US" b="1" dirty="0">
                <a:solidFill>
                  <a:srgbClr val="000000"/>
                </a:solidFill>
                <a:ea typeface="Times New Roman" panose="02020603050405020304" pitchFamily="18" charset="0"/>
                <a:cs typeface="Times New Roman" panose="02020603050405020304" pitchFamily="18" charset="0"/>
              </a:rPr>
              <a:t>WS16-07; Tagged 9/29/2016.</a:t>
            </a:r>
            <a:r>
              <a:rPr lang="en-US" dirty="0">
                <a:solidFill>
                  <a:srgbClr val="000000"/>
                </a:solidFill>
                <a:ea typeface="Times New Roman" panose="02020603050405020304" pitchFamily="18" charset="0"/>
                <a:cs typeface="Times New Roman" panose="02020603050405020304" pitchFamily="18" charset="0"/>
              </a:rPr>
              <a:t>   Decker Island 9/29 to 11/21/2016; Benicia Bridge 11/27 to 12/16/2016; Carquinez Bridge 12/7, 12/12, 12/20/2016; Decker Island 12/22/2016; Rio Vista Bridge 12/24/2016; Decker Island 12/27 to 12/30/2016; Benicia Bridge 4/17 to 4/24/2017; </a:t>
            </a:r>
            <a:r>
              <a:rPr lang="en-US" dirty="0">
                <a:solidFill>
                  <a:srgbClr val="FF0000"/>
                </a:solidFill>
                <a:ea typeface="Times New Roman" panose="02020603050405020304" pitchFamily="18" charset="0"/>
                <a:cs typeface="Times New Roman" panose="02020603050405020304" pitchFamily="18" charset="0"/>
              </a:rPr>
              <a:t>Antioch Bridge 4/28/2017; Franks Tract 4/29/2017; Antioch Bridge 5/1/2017;</a:t>
            </a:r>
            <a:r>
              <a:rPr lang="en-US" dirty="0">
                <a:solidFill>
                  <a:srgbClr val="000000"/>
                </a:solidFill>
                <a:ea typeface="Times New Roman" panose="02020603050405020304" pitchFamily="18" charset="0"/>
                <a:cs typeface="Times New Roman" panose="02020603050405020304" pitchFamily="18" charset="0"/>
              </a:rPr>
              <a:t> Benicia Bridge 5/2 to 5/8/2017; Carquinez Bridge 5/12/2017.</a:t>
            </a:r>
            <a:endParaRPr lang="en-US" sz="1400" dirty="0">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FFD2E23-E657-493B-AE53-D5BC94A5A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016" y="17585"/>
            <a:ext cx="868061" cy="1143000"/>
          </a:xfrm>
          <a:prstGeom prst="rect">
            <a:avLst/>
          </a:prstGeom>
        </p:spPr>
      </p:pic>
    </p:spTree>
    <p:extLst>
      <p:ext uri="{BB962C8B-B14F-4D97-AF65-F5344CB8AC3E}">
        <p14:creationId xmlns:p14="http://schemas.microsoft.com/office/powerpoint/2010/main" val="356756079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5DFD2E-595B-4FD0-B45A-BDB81504FBB8}"/>
              </a:ext>
            </a:extLst>
          </p:cNvPr>
          <p:cNvSpPr/>
          <p:nvPr/>
        </p:nvSpPr>
        <p:spPr>
          <a:xfrm>
            <a:off x="533400" y="357972"/>
            <a:ext cx="8077200" cy="664093"/>
          </a:xfrm>
          <a:prstGeom prst="rect">
            <a:avLst/>
          </a:prstGeom>
        </p:spPr>
        <p:txBody>
          <a:bodyPr wrap="square">
            <a:spAutoFit/>
          </a:bodyPr>
          <a:lstStyle/>
          <a:p>
            <a:pPr>
              <a:lnSpc>
                <a:spcPct val="107000"/>
              </a:lnSpc>
              <a:spcAft>
                <a:spcPts val="800"/>
              </a:spcAft>
            </a:pPr>
            <a:r>
              <a:rPr lang="en-US" b="1" dirty="0">
                <a:ea typeface="Calibri" panose="020F0502020204030204" pitchFamily="34" charset="0"/>
                <a:cs typeface="Times New Roman" panose="02020603050405020304" pitchFamily="18" charset="0"/>
              </a:rPr>
              <a:t>Juvenile sDPS Green Sturgeon detections, Tagging Site Residency and Benicia Bridge Detections, 2018-2019.</a:t>
            </a:r>
          </a:p>
        </p:txBody>
      </p:sp>
      <p:sp>
        <p:nvSpPr>
          <p:cNvPr id="13" name="Rectangle 12">
            <a:extLst>
              <a:ext uri="{FF2B5EF4-FFF2-40B4-BE49-F238E27FC236}">
                <a16:creationId xmlns:a16="http://schemas.microsoft.com/office/drawing/2014/main" id="{6E06A367-21E9-448C-8DA3-444390F049F8}"/>
              </a:ext>
            </a:extLst>
          </p:cNvPr>
          <p:cNvSpPr/>
          <p:nvPr/>
        </p:nvSpPr>
        <p:spPr>
          <a:xfrm>
            <a:off x="607460" y="5242995"/>
            <a:ext cx="8153400" cy="1477328"/>
          </a:xfrm>
          <a:prstGeom prst="rect">
            <a:avLst/>
          </a:prstGeom>
        </p:spPr>
        <p:txBody>
          <a:bodyPr wrap="square">
            <a:spAutoFit/>
          </a:bodyPr>
          <a:lstStyle/>
          <a:p>
            <a:pPr marL="285750" indent="-285750">
              <a:buFont typeface="Arial" panose="020B0604020202020204" pitchFamily="34" charset="0"/>
              <a:buChar char="•"/>
            </a:pPr>
            <a:r>
              <a:rPr lang="en-US" dirty="0">
                <a:ea typeface="Calibri" panose="020F0502020204030204" pitchFamily="34" charset="0"/>
                <a:cs typeface="Times New Roman" panose="02020603050405020304" pitchFamily="18" charset="0"/>
              </a:rPr>
              <a:t>Four 2017 brood year sDPS Green Sturgeon tagged in 2018 were detected at Antioch Bridge with a range of 9 to 120 days after tagging.</a:t>
            </a:r>
          </a:p>
          <a:p>
            <a:pPr marL="285750" indent="-285750">
              <a:buFont typeface="Arial" panose="020B0604020202020204" pitchFamily="34" charset="0"/>
              <a:buChar char="•"/>
            </a:pPr>
            <a:r>
              <a:rPr lang="en-US" dirty="0">
                <a:cs typeface="Times New Roman" panose="02020603050405020304" pitchFamily="18" charset="0"/>
              </a:rPr>
              <a:t>One </a:t>
            </a:r>
            <a:r>
              <a:rPr lang="en-US" dirty="0">
                <a:ea typeface="Calibri" panose="020F0502020204030204" pitchFamily="34" charset="0"/>
                <a:cs typeface="Times New Roman" panose="02020603050405020304" pitchFamily="18" charset="0"/>
              </a:rPr>
              <a:t>2017 brood year Green Sturgeon tagged in 2018 detected at bottom of the Yolo Bypass (Rkm 106) 36 to 73 days after tagging; Benicia Bridge 115 days after tagging.</a:t>
            </a:r>
            <a:endParaRPr lang="en-US" dirty="0"/>
          </a:p>
        </p:txBody>
      </p:sp>
      <p:pic>
        <p:nvPicPr>
          <p:cNvPr id="6" name="Picture 5">
            <a:extLst>
              <a:ext uri="{FF2B5EF4-FFF2-40B4-BE49-F238E27FC236}">
                <a16:creationId xmlns:a16="http://schemas.microsoft.com/office/drawing/2014/main" id="{2F1134FD-677E-439F-ADA5-8625FA030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0992" y="76201"/>
            <a:ext cx="578707" cy="761999"/>
          </a:xfrm>
          <a:prstGeom prst="rect">
            <a:avLst/>
          </a:prstGeom>
        </p:spPr>
      </p:pic>
      <p:graphicFrame>
        <p:nvGraphicFramePr>
          <p:cNvPr id="4" name="Content Placeholder 3">
            <a:extLst>
              <a:ext uri="{FF2B5EF4-FFF2-40B4-BE49-F238E27FC236}">
                <a16:creationId xmlns:a16="http://schemas.microsoft.com/office/drawing/2014/main" id="{9106E684-9A0A-4FE0-A1DC-A910A52EBC35}"/>
              </a:ext>
            </a:extLst>
          </p:cNvPr>
          <p:cNvGraphicFramePr>
            <a:graphicFrameLocks noGrp="1"/>
          </p:cNvGraphicFramePr>
          <p:nvPr>
            <p:ph idx="1"/>
            <p:extLst>
              <p:ext uri="{D42A27DB-BD31-4B8C-83A1-F6EECF244321}">
                <p14:modId xmlns:p14="http://schemas.microsoft.com/office/powerpoint/2010/main" val="2854844781"/>
              </p:ext>
            </p:extLst>
          </p:nvPr>
        </p:nvGraphicFramePr>
        <p:xfrm>
          <a:off x="76200" y="1410282"/>
          <a:ext cx="8839201" cy="3800475"/>
        </p:xfrm>
        <a:graphic>
          <a:graphicData uri="http://schemas.openxmlformats.org/drawingml/2006/table">
            <a:tbl>
              <a:tblPr>
                <a:tableStyleId>{5C22544A-7EE6-4342-B048-85BDC9FD1C3A}</a:tableStyleId>
              </a:tblPr>
              <a:tblGrid>
                <a:gridCol w="2898569">
                  <a:extLst>
                    <a:ext uri="{9D8B030D-6E8A-4147-A177-3AD203B41FA5}">
                      <a16:colId xmlns:a16="http://schemas.microsoft.com/office/drawing/2014/main" val="3503721710"/>
                    </a:ext>
                  </a:extLst>
                </a:gridCol>
                <a:gridCol w="1836717">
                  <a:extLst>
                    <a:ext uri="{9D8B030D-6E8A-4147-A177-3AD203B41FA5}">
                      <a16:colId xmlns:a16="http://schemas.microsoft.com/office/drawing/2014/main" val="1992159476"/>
                    </a:ext>
                  </a:extLst>
                </a:gridCol>
                <a:gridCol w="1836717">
                  <a:extLst>
                    <a:ext uri="{9D8B030D-6E8A-4147-A177-3AD203B41FA5}">
                      <a16:colId xmlns:a16="http://schemas.microsoft.com/office/drawing/2014/main" val="369949797"/>
                    </a:ext>
                  </a:extLst>
                </a:gridCol>
                <a:gridCol w="2267198">
                  <a:extLst>
                    <a:ext uri="{9D8B030D-6E8A-4147-A177-3AD203B41FA5}">
                      <a16:colId xmlns:a16="http://schemas.microsoft.com/office/drawing/2014/main" val="2384463360"/>
                    </a:ext>
                  </a:extLst>
                </a:gridCol>
              </a:tblGrid>
              <a:tr h="246341">
                <a:tc gridSpan="4">
                  <a:txBody>
                    <a:bodyPr/>
                    <a:lstStyle/>
                    <a:p>
                      <a:pPr algn="ctr" fontAlgn="b"/>
                      <a:r>
                        <a:rPr lang="en-US" sz="1600" b="1" u="none" strike="noStrike" dirty="0">
                          <a:effectLst/>
                          <a:latin typeface="+mn-lt"/>
                        </a:rPr>
                        <a:t>2018 Tagging Site Residency Data (through 02/07/2019)</a:t>
                      </a:r>
                      <a:endParaRPr lang="en-US" sz="1600" b="1" i="0" u="none" strike="noStrike" dirty="0">
                        <a:solidFill>
                          <a:srgbClr val="000000"/>
                        </a:solidFill>
                        <a:effectLst/>
                        <a:latin typeface="+mn-lt"/>
                      </a:endParaRPr>
                    </a:p>
                  </a:txBody>
                  <a:tcPr marL="9525" marR="9525" marT="9525" marB="0" anchor="b">
                    <a:solidFill>
                      <a:schemeClr val="tx2">
                        <a:lumMod val="25000"/>
                        <a:lumOff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639273"/>
                  </a:ext>
                </a:extLst>
              </a:tr>
              <a:tr h="246341">
                <a:tc>
                  <a:txBody>
                    <a:bodyPr/>
                    <a:lstStyle/>
                    <a:p>
                      <a:pPr algn="l" fontAlgn="b"/>
                      <a:r>
                        <a:rPr lang="en-US" sz="1600" u="none" strike="noStrike" dirty="0">
                          <a:effectLst/>
                          <a:latin typeface="+mn-lt"/>
                        </a:rPr>
                        <a:t>Brood year</a:t>
                      </a:r>
                      <a:endParaRPr lang="en-US" sz="1600" b="1" i="0" u="none" strike="noStrike" dirty="0">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2015</a:t>
                      </a:r>
                      <a:endParaRPr lang="en-US" sz="1600" b="1"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2016</a:t>
                      </a:r>
                      <a:endParaRPr lang="en-US" sz="1600" b="1"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2017</a:t>
                      </a:r>
                      <a:endParaRPr lang="en-US" sz="1600" b="1" i="0" u="none" strike="noStrike">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3623130525"/>
                  </a:ext>
                </a:extLst>
              </a:tr>
              <a:tr h="246341">
                <a:tc>
                  <a:txBody>
                    <a:bodyPr/>
                    <a:lstStyle/>
                    <a:p>
                      <a:pPr algn="l" fontAlgn="b"/>
                      <a:r>
                        <a:rPr lang="en-US" sz="1600" u="none" strike="noStrike" dirty="0">
                          <a:effectLst/>
                          <a:latin typeface="+mn-lt"/>
                        </a:rPr>
                        <a:t>Number of fish</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1 (1)</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5 (6)</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20 (28)</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3069506682"/>
                  </a:ext>
                </a:extLst>
              </a:tr>
              <a:tr h="246341">
                <a:tc>
                  <a:txBody>
                    <a:bodyPr/>
                    <a:lstStyle/>
                    <a:p>
                      <a:pPr algn="l" fontAlgn="b"/>
                      <a:r>
                        <a:rPr lang="en-US" sz="1600" u="none" strike="noStrike" dirty="0">
                          <a:effectLst/>
                          <a:latin typeface="+mn-lt"/>
                        </a:rPr>
                        <a:t>Range (days)</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0</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2 to 133 </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9 to 135</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2480854684"/>
                  </a:ext>
                </a:extLst>
              </a:tr>
              <a:tr h="246341">
                <a:tc>
                  <a:txBody>
                    <a:bodyPr/>
                    <a:lstStyle/>
                    <a:p>
                      <a:pPr algn="l" fontAlgn="b"/>
                      <a:r>
                        <a:rPr lang="en-US" sz="1600" u="none" strike="noStrike" dirty="0">
                          <a:effectLst/>
                          <a:latin typeface="+mn-lt"/>
                        </a:rPr>
                        <a:t>Mean</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0</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48</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57</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1132850730"/>
                  </a:ext>
                </a:extLst>
              </a:tr>
              <a:tr h="246341">
                <a:tc gridSpan="4">
                  <a:txBody>
                    <a:bodyPr/>
                    <a:lstStyle/>
                    <a:p>
                      <a:pPr algn="ctr" fontAlgn="b"/>
                      <a:r>
                        <a:rPr lang="en-US" sz="1600" b="1" u="none" strike="noStrike" dirty="0">
                          <a:effectLst/>
                          <a:latin typeface="+mn-lt"/>
                        </a:rPr>
                        <a:t> Initial Detection at Benicia Bridge (though 01/28/2019)</a:t>
                      </a:r>
                      <a:endParaRPr lang="en-US" sz="1600" b="1" i="0" u="none" strike="noStrike" dirty="0">
                        <a:solidFill>
                          <a:srgbClr val="000000"/>
                        </a:solidFill>
                        <a:effectLst/>
                        <a:latin typeface="+mn-lt"/>
                      </a:endParaRPr>
                    </a:p>
                  </a:txBody>
                  <a:tcPr marL="9525" marR="9525" marT="9525" marB="0" anchor="b">
                    <a:solidFill>
                      <a:schemeClr val="tx2">
                        <a:lumMod val="25000"/>
                        <a:lumOff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4303220"/>
                  </a:ext>
                </a:extLst>
              </a:tr>
              <a:tr h="246341">
                <a:tc>
                  <a:txBody>
                    <a:bodyPr/>
                    <a:lstStyle/>
                    <a:p>
                      <a:pPr algn="l" fontAlgn="b"/>
                      <a:r>
                        <a:rPr lang="en-US" sz="1600" u="none" strike="noStrike">
                          <a:effectLst/>
                          <a:latin typeface="+mn-lt"/>
                        </a:rPr>
                        <a:t>Brood year</a:t>
                      </a:r>
                      <a:endParaRPr lang="en-US" sz="1600" b="1"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2015</a:t>
                      </a:r>
                      <a:endParaRPr lang="en-US" sz="1600" b="1"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2016</a:t>
                      </a:r>
                      <a:endParaRPr lang="en-US" sz="1600" b="1" i="0" u="none" strike="noStrike" dirty="0">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2017</a:t>
                      </a:r>
                      <a:endParaRPr lang="en-US" sz="1600" b="1" i="0" u="none" strike="noStrike">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14069136"/>
                  </a:ext>
                </a:extLst>
              </a:tr>
              <a:tr h="246341">
                <a:tc>
                  <a:txBody>
                    <a:bodyPr/>
                    <a:lstStyle/>
                    <a:p>
                      <a:pPr algn="l" fontAlgn="b"/>
                      <a:r>
                        <a:rPr lang="en-US" sz="1600" u="none" strike="noStrike">
                          <a:effectLst/>
                          <a:latin typeface="+mn-lt"/>
                        </a:rPr>
                        <a:t>Number of fish</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1 (1)</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4 (6)</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10 (28)</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2059157993"/>
                  </a:ext>
                </a:extLst>
              </a:tr>
              <a:tr h="246341">
                <a:tc>
                  <a:txBody>
                    <a:bodyPr/>
                    <a:lstStyle/>
                    <a:p>
                      <a:pPr algn="l" fontAlgn="b"/>
                      <a:r>
                        <a:rPr lang="en-US" sz="1600" u="none" strike="noStrike">
                          <a:effectLst/>
                          <a:latin typeface="+mn-lt"/>
                        </a:rPr>
                        <a:t>Range (days)</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7</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3 to 71</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28 to 115</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1674414955"/>
                  </a:ext>
                </a:extLst>
              </a:tr>
              <a:tr h="246341">
                <a:tc>
                  <a:txBody>
                    <a:bodyPr/>
                    <a:lstStyle/>
                    <a:p>
                      <a:pPr algn="l" fontAlgn="b"/>
                      <a:r>
                        <a:rPr lang="en-US" sz="1600" u="none" strike="noStrike">
                          <a:effectLst/>
                          <a:latin typeface="+mn-lt"/>
                        </a:rPr>
                        <a:t>Mean</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7</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35</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65</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885486798"/>
                  </a:ext>
                </a:extLst>
              </a:tr>
              <a:tr h="246341">
                <a:tc gridSpan="4">
                  <a:txBody>
                    <a:bodyPr/>
                    <a:lstStyle/>
                    <a:p>
                      <a:pPr algn="ctr" fontAlgn="b"/>
                      <a:r>
                        <a:rPr lang="en-US" sz="1600" u="none" strike="noStrike" dirty="0">
                          <a:effectLst/>
                          <a:latin typeface="+mn-lt"/>
                        </a:rPr>
                        <a:t> </a:t>
                      </a:r>
                      <a:r>
                        <a:rPr lang="en-US" sz="1600" b="1" u="none" strike="noStrike" dirty="0">
                          <a:effectLst/>
                          <a:latin typeface="+mn-lt"/>
                        </a:rPr>
                        <a:t>Residency at Benicia Bridge (though 01/28/2019)</a:t>
                      </a:r>
                      <a:endParaRPr lang="en-US" sz="1600" b="1" i="0" u="none" strike="noStrike" dirty="0">
                        <a:solidFill>
                          <a:srgbClr val="000000"/>
                        </a:solidFill>
                        <a:effectLst/>
                        <a:latin typeface="+mn-lt"/>
                      </a:endParaRPr>
                    </a:p>
                  </a:txBody>
                  <a:tcPr marL="9525" marR="9525" marT="9525" marB="0" anchor="b">
                    <a:solidFill>
                      <a:schemeClr val="tx2">
                        <a:lumMod val="25000"/>
                        <a:lumOff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1201204"/>
                  </a:ext>
                </a:extLst>
              </a:tr>
              <a:tr h="246341">
                <a:tc>
                  <a:txBody>
                    <a:bodyPr/>
                    <a:lstStyle/>
                    <a:p>
                      <a:pPr algn="l" fontAlgn="b"/>
                      <a:r>
                        <a:rPr lang="en-US" sz="1600" u="none" strike="noStrike">
                          <a:effectLst/>
                          <a:latin typeface="+mn-lt"/>
                        </a:rPr>
                        <a:t>Brood year</a:t>
                      </a:r>
                      <a:endParaRPr lang="en-US" sz="1600" b="1"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2015</a:t>
                      </a:r>
                      <a:endParaRPr lang="en-US" sz="1600" b="1"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2016</a:t>
                      </a:r>
                      <a:endParaRPr lang="en-US" sz="1600" b="1" i="0" u="none" strike="noStrike" dirty="0">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2017</a:t>
                      </a:r>
                      <a:endParaRPr lang="en-US" sz="1600" b="1" i="0" u="none" strike="noStrike" dirty="0">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900064521"/>
                  </a:ext>
                </a:extLst>
              </a:tr>
              <a:tr h="246341">
                <a:tc>
                  <a:txBody>
                    <a:bodyPr/>
                    <a:lstStyle/>
                    <a:p>
                      <a:pPr algn="l" fontAlgn="b"/>
                      <a:r>
                        <a:rPr lang="en-US" sz="1600" u="none" strike="noStrike">
                          <a:effectLst/>
                          <a:latin typeface="+mn-lt"/>
                        </a:rPr>
                        <a:t>Number of fish</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1 (1)</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4 (6)</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10 (28)</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3015334906"/>
                  </a:ext>
                </a:extLst>
              </a:tr>
              <a:tr h="246341">
                <a:tc>
                  <a:txBody>
                    <a:bodyPr/>
                    <a:lstStyle/>
                    <a:p>
                      <a:pPr algn="l" fontAlgn="b"/>
                      <a:r>
                        <a:rPr lang="en-US" sz="1600" u="none" strike="noStrike">
                          <a:effectLst/>
                          <a:latin typeface="+mn-lt"/>
                        </a:rPr>
                        <a:t>Range (days)</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1</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1 to 31</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1 to 22</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1086251893"/>
                  </a:ext>
                </a:extLst>
              </a:tr>
              <a:tr h="246341">
                <a:tc>
                  <a:txBody>
                    <a:bodyPr/>
                    <a:lstStyle/>
                    <a:p>
                      <a:pPr algn="l" fontAlgn="b"/>
                      <a:r>
                        <a:rPr lang="en-US" sz="1600" u="none" strike="noStrike">
                          <a:effectLst/>
                          <a:latin typeface="+mn-lt"/>
                        </a:rPr>
                        <a:t>Mean</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1</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a:effectLst/>
                          <a:latin typeface="+mn-lt"/>
                        </a:rPr>
                        <a:t>9</a:t>
                      </a:r>
                      <a:endParaRPr lang="en-US" sz="1600" b="0" i="0" u="none" strike="noStrike">
                        <a:solidFill>
                          <a:srgbClr val="000000"/>
                        </a:solidFill>
                        <a:effectLst/>
                        <a:latin typeface="+mn-lt"/>
                      </a:endParaRPr>
                    </a:p>
                  </a:txBody>
                  <a:tcPr marL="9525" marR="9525" marT="9525" marB="0" anchor="b">
                    <a:solidFill>
                      <a:schemeClr val="tx2">
                        <a:lumMod val="25000"/>
                        <a:lumOff val="75000"/>
                      </a:schemeClr>
                    </a:solidFill>
                  </a:tcPr>
                </a:tc>
                <a:tc>
                  <a:txBody>
                    <a:bodyPr/>
                    <a:lstStyle/>
                    <a:p>
                      <a:pPr algn="l" fontAlgn="b"/>
                      <a:r>
                        <a:rPr lang="en-US" sz="1600" u="none" strike="noStrike" dirty="0">
                          <a:effectLst/>
                          <a:latin typeface="+mn-lt"/>
                        </a:rPr>
                        <a:t>6</a:t>
                      </a:r>
                      <a:endParaRPr lang="en-US" sz="1600" b="0" i="0" u="none" strike="noStrike" dirty="0">
                        <a:solidFill>
                          <a:srgbClr val="000000"/>
                        </a:solidFill>
                        <a:effectLst/>
                        <a:latin typeface="+mn-lt"/>
                      </a:endParaRPr>
                    </a:p>
                  </a:txBody>
                  <a:tcPr marL="9525" marR="9525" marT="9525" marB="0" anchor="b">
                    <a:solidFill>
                      <a:schemeClr val="tx2">
                        <a:lumMod val="25000"/>
                        <a:lumOff val="75000"/>
                      </a:schemeClr>
                    </a:solidFill>
                  </a:tcPr>
                </a:tc>
                <a:extLst>
                  <a:ext uri="{0D108BD9-81ED-4DB2-BD59-A6C34878D82A}">
                    <a16:rowId xmlns:a16="http://schemas.microsoft.com/office/drawing/2014/main" val="2465391866"/>
                  </a:ext>
                </a:extLst>
              </a:tr>
            </a:tbl>
          </a:graphicData>
        </a:graphic>
      </p:graphicFrame>
    </p:spTree>
    <p:extLst>
      <p:ext uri="{BB962C8B-B14F-4D97-AF65-F5344CB8AC3E}">
        <p14:creationId xmlns:p14="http://schemas.microsoft.com/office/powerpoint/2010/main" val="108265397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152400"/>
            <a:ext cx="7200900" cy="1485900"/>
          </a:xfrm>
        </p:spPr>
        <p:txBody>
          <a:bodyPr>
            <a:noAutofit/>
          </a:bodyPr>
          <a:lstStyle/>
          <a:p>
            <a:pPr algn="ctr"/>
            <a:r>
              <a:rPr lang="en-US" sz="4000" b="1" dirty="0"/>
              <a:t>Background and Objectives</a:t>
            </a:r>
            <a:br>
              <a:rPr lang="en-US" sz="4000" dirty="0"/>
            </a:br>
            <a:endParaRPr lang="en-US" sz="4000" dirty="0"/>
          </a:p>
        </p:txBody>
      </p:sp>
      <p:sp>
        <p:nvSpPr>
          <p:cNvPr id="4" name="Content Placeholder 3"/>
          <p:cNvSpPr>
            <a:spLocks noGrp="1"/>
          </p:cNvSpPr>
          <p:nvPr>
            <p:ph idx="1"/>
          </p:nvPr>
        </p:nvSpPr>
        <p:spPr>
          <a:xfrm>
            <a:off x="381000" y="762000"/>
            <a:ext cx="8153400" cy="5943600"/>
          </a:xfrm>
        </p:spPr>
        <p:txBody>
          <a:bodyPr>
            <a:noAutofit/>
          </a:bodyPr>
          <a:lstStyle/>
          <a:p>
            <a:pPr>
              <a:lnSpc>
                <a:spcPct val="100000"/>
              </a:lnSpc>
              <a:spcBef>
                <a:spcPts val="0"/>
              </a:spcBef>
              <a:spcAft>
                <a:spcPts val="0"/>
              </a:spcAft>
              <a:buFont typeface="Arial" panose="020B0604020202020204" pitchFamily="34" charset="0"/>
              <a:buChar char="•"/>
            </a:pPr>
            <a:r>
              <a:rPr lang="en-US" dirty="0"/>
              <a:t>The (sDPS) North American Green Sturgeon (</a:t>
            </a:r>
            <a:r>
              <a:rPr lang="en-US" i="1" dirty="0"/>
              <a:t>Acipenser medirostris</a:t>
            </a:r>
            <a:r>
              <a:rPr lang="en-US" dirty="0"/>
              <a:t>) population was listed as threatened by the National Marine Fisheries Service (NMFS) on 7 April 2006 (71 FR 17757).  Critical habitat designated 9 October 2009.  Recovery Plan published August 2018.</a:t>
            </a:r>
          </a:p>
          <a:p>
            <a:pPr>
              <a:lnSpc>
                <a:spcPts val="2160"/>
              </a:lnSpc>
              <a:spcBef>
                <a:spcPts val="0"/>
              </a:spcBef>
              <a:spcAft>
                <a:spcPts val="600"/>
              </a:spcAft>
              <a:buFont typeface="Arial" panose="020B0604020202020204" pitchFamily="34" charset="0"/>
              <a:buChar char="•"/>
            </a:pPr>
            <a:endParaRPr lang="en-US" dirty="0"/>
          </a:p>
          <a:p>
            <a:pPr>
              <a:lnSpc>
                <a:spcPts val="2160"/>
              </a:lnSpc>
              <a:spcBef>
                <a:spcPts val="0"/>
              </a:spcBef>
              <a:spcAft>
                <a:spcPts val="600"/>
              </a:spcAft>
              <a:buFont typeface="Arial" panose="020B0604020202020204" pitchFamily="34" charset="0"/>
              <a:buChar char="•"/>
            </a:pPr>
            <a:r>
              <a:rPr lang="en-US" dirty="0"/>
              <a:t>Demographic Recovery Criteria items 3 and 4 specify that recovery of sDPS Green Sturgeon is determined by:</a:t>
            </a:r>
          </a:p>
          <a:p>
            <a:pPr marL="987552" lvl="1" indent="-457200">
              <a:lnSpc>
                <a:spcPts val="2160"/>
              </a:lnSpc>
              <a:spcBef>
                <a:spcPts val="0"/>
              </a:spcBef>
              <a:spcAft>
                <a:spcPts val="600"/>
              </a:spcAft>
              <a:buFont typeface="+mj-lt"/>
              <a:buAutoNum type="arabicPeriod" startAt="3"/>
            </a:pPr>
            <a:r>
              <a:rPr lang="en-US" dirty="0"/>
              <a:t>A net positive trend in juvenile and subadult abundance</a:t>
            </a:r>
          </a:p>
          <a:p>
            <a:pPr marL="987552" lvl="1" indent="-457200">
              <a:lnSpc>
                <a:spcPts val="2160"/>
              </a:lnSpc>
              <a:spcBef>
                <a:spcPts val="0"/>
              </a:spcBef>
              <a:spcAft>
                <a:spcPts val="600"/>
              </a:spcAft>
              <a:buFont typeface="+mj-lt"/>
              <a:buAutoNum type="arabicPeriod" startAt="4"/>
            </a:pPr>
            <a:r>
              <a:rPr lang="en-US" dirty="0"/>
              <a:t>The population is characterized by broad distribution of size classes representing multiple cohorts that are stable over the long term  </a:t>
            </a:r>
          </a:p>
          <a:p>
            <a:pPr lvl="1">
              <a:lnSpc>
                <a:spcPts val="2160"/>
              </a:lnSpc>
              <a:spcBef>
                <a:spcPts val="0"/>
              </a:spcBef>
              <a:spcAft>
                <a:spcPts val="600"/>
              </a:spcAft>
              <a:buFont typeface="Arial" panose="020B0604020202020204" pitchFamily="34" charset="0"/>
              <a:buChar char="•"/>
            </a:pPr>
            <a:endParaRPr lang="en-US" i="0" dirty="0"/>
          </a:p>
          <a:p>
            <a:pPr>
              <a:lnSpc>
                <a:spcPts val="2160"/>
              </a:lnSpc>
              <a:spcBef>
                <a:spcPts val="0"/>
              </a:spcBef>
              <a:spcAft>
                <a:spcPts val="600"/>
              </a:spcAft>
              <a:buFont typeface="Arial" panose="020B0604020202020204" pitchFamily="34" charset="0"/>
              <a:buChar char="•"/>
            </a:pPr>
            <a:r>
              <a:rPr lang="en-US" i="0" dirty="0"/>
              <a:t>The lack of information on juvenile sDPS Green Sturgeon migration timing, survival, and transition rates throughout the lower Sacramento River and SFBDE is problematic from a species management perspective.  Data collected from this study is necessary for understanding effects water operations and managing increased drought-related risks.    </a:t>
            </a:r>
          </a:p>
          <a:p>
            <a:pPr>
              <a:lnSpc>
                <a:spcPct val="100000"/>
              </a:lnSpc>
              <a:spcBef>
                <a:spcPts val="0"/>
              </a:spcBef>
              <a:spcAft>
                <a:spcPts val="0"/>
              </a:spcAft>
              <a:buFont typeface="Wingdings" panose="05000000000000000000" pitchFamily="2" charset="2"/>
              <a:buChar char="§"/>
            </a:pPr>
            <a:endParaRPr lang="en-US" dirty="0"/>
          </a:p>
          <a:p>
            <a:pPr>
              <a:lnSpc>
                <a:spcPct val="100000"/>
              </a:lnSpc>
              <a:spcBef>
                <a:spcPts val="0"/>
              </a:spcBef>
              <a:spcAft>
                <a:spcPts val="0"/>
              </a:spcAft>
              <a:buFont typeface="Wingdings" panose="05000000000000000000" pitchFamily="2" charset="2"/>
              <a:buChar char="§"/>
            </a:pPr>
            <a:endParaRPr lang="en-US" dirty="0"/>
          </a:p>
        </p:txBody>
      </p:sp>
      <p:pic>
        <p:nvPicPr>
          <p:cNvPr id="6" name="Picture 5">
            <a:extLst>
              <a:ext uri="{FF2B5EF4-FFF2-40B4-BE49-F238E27FC236}">
                <a16:creationId xmlns:a16="http://schemas.microsoft.com/office/drawing/2014/main" id="{96F94B5F-65AE-471D-A7D7-9EA4DE0AB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0640" y="38100"/>
            <a:ext cx="752319" cy="990599"/>
          </a:xfrm>
          <a:prstGeom prst="rect">
            <a:avLst/>
          </a:prstGeom>
        </p:spPr>
      </p:pic>
    </p:spTree>
    <p:extLst>
      <p:ext uri="{BB962C8B-B14F-4D97-AF65-F5344CB8AC3E}">
        <p14:creationId xmlns:p14="http://schemas.microsoft.com/office/powerpoint/2010/main" val="73783719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Discussion</a:t>
            </a:r>
          </a:p>
        </p:txBody>
      </p:sp>
      <p:sp>
        <p:nvSpPr>
          <p:cNvPr id="3" name="Content Placeholder 2"/>
          <p:cNvSpPr>
            <a:spLocks noGrp="1"/>
          </p:cNvSpPr>
          <p:nvPr>
            <p:ph idx="1"/>
          </p:nvPr>
        </p:nvSpPr>
        <p:spPr>
          <a:xfrm>
            <a:off x="971550" y="1431680"/>
            <a:ext cx="7200900" cy="4435719"/>
          </a:xfrm>
        </p:spPr>
        <p:txBody>
          <a:bodyPr>
            <a:normAutofit fontScale="92500" lnSpcReduction="10000"/>
          </a:bodyPr>
          <a:lstStyle/>
          <a:p>
            <a:pPr>
              <a:lnSpc>
                <a:spcPct val="110000"/>
              </a:lnSpc>
              <a:spcBef>
                <a:spcPts val="0"/>
              </a:spcBef>
              <a:spcAft>
                <a:spcPts val="1200"/>
              </a:spcAft>
              <a:buFont typeface="Wingdings" panose="05000000000000000000" pitchFamily="2" charset="2"/>
              <a:buChar char="§"/>
            </a:pPr>
            <a:r>
              <a:rPr lang="en-US" sz="2200" dirty="0"/>
              <a:t>Substantial increase in 2018 and early 2019 CPUE of juvenile sDPS Green Sturgeon is likely a result of strong recruitment during 2017 water year but may also be related to a refinement in sampling methods. </a:t>
            </a:r>
          </a:p>
          <a:p>
            <a:pPr>
              <a:lnSpc>
                <a:spcPct val="110000"/>
              </a:lnSpc>
              <a:spcBef>
                <a:spcPts val="0"/>
              </a:spcBef>
              <a:spcAft>
                <a:spcPts val="1200"/>
              </a:spcAft>
              <a:buFont typeface="Wingdings" panose="05000000000000000000" pitchFamily="2" charset="2"/>
              <a:buChar char="§"/>
            </a:pPr>
            <a:r>
              <a:rPr lang="en-US" sz="2200" dirty="0"/>
              <a:t>CPUE for juvenile White Sturgeon at Site 7 suggests considerable differences in movement patterns or habitat preference between species.</a:t>
            </a:r>
          </a:p>
          <a:p>
            <a:pPr>
              <a:lnSpc>
                <a:spcPct val="110000"/>
              </a:lnSpc>
              <a:spcBef>
                <a:spcPts val="0"/>
              </a:spcBef>
              <a:spcAft>
                <a:spcPts val="1200"/>
              </a:spcAft>
              <a:buFont typeface="Wingdings" panose="05000000000000000000" pitchFamily="2" charset="2"/>
              <a:buChar char="§"/>
            </a:pPr>
            <a:r>
              <a:rPr lang="en-US" sz="2200" dirty="0"/>
              <a:t>Juveniles of both sturgeon species move between the Sacramento and San Joaquin reaches of the SFBDE, as well as making seasonal migrations within the SFBDE.</a:t>
            </a:r>
          </a:p>
          <a:p>
            <a:pPr>
              <a:lnSpc>
                <a:spcPct val="110000"/>
              </a:lnSpc>
              <a:spcBef>
                <a:spcPts val="0"/>
              </a:spcBef>
              <a:spcAft>
                <a:spcPts val="1200"/>
              </a:spcAft>
              <a:buFont typeface="Wingdings" panose="05000000000000000000" pitchFamily="2" charset="2"/>
              <a:buChar char="§"/>
            </a:pPr>
            <a:r>
              <a:rPr lang="en-US" sz="2200" dirty="0"/>
              <a:t>At least some juvenile sDPS Green Sturgeon appear to return to the SFBDE after short duration ocean forays.  </a:t>
            </a:r>
          </a:p>
          <a:p>
            <a:endParaRPr lang="en-US" sz="1600" dirty="0"/>
          </a:p>
        </p:txBody>
      </p:sp>
      <p:pic>
        <p:nvPicPr>
          <p:cNvPr id="4" name="Picture 3">
            <a:extLst>
              <a:ext uri="{FF2B5EF4-FFF2-40B4-BE49-F238E27FC236}">
                <a16:creationId xmlns:a16="http://schemas.microsoft.com/office/drawing/2014/main" id="{1C69E5F4-A886-40AC-A855-70D93100E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7379" y="76201"/>
            <a:ext cx="752319" cy="990599"/>
          </a:xfrm>
          <a:prstGeom prst="rect">
            <a:avLst/>
          </a:prstGeom>
        </p:spPr>
      </p:pic>
    </p:spTree>
    <p:extLst>
      <p:ext uri="{BB962C8B-B14F-4D97-AF65-F5344CB8AC3E}">
        <p14:creationId xmlns:p14="http://schemas.microsoft.com/office/powerpoint/2010/main" val="22899445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Discussion </a:t>
            </a:r>
            <a:endParaRPr lang="en-US" sz="4000" dirty="0"/>
          </a:p>
        </p:txBody>
      </p:sp>
      <p:sp>
        <p:nvSpPr>
          <p:cNvPr id="3" name="Content Placeholder 2"/>
          <p:cNvSpPr>
            <a:spLocks noGrp="1"/>
          </p:cNvSpPr>
          <p:nvPr>
            <p:ph idx="1"/>
          </p:nvPr>
        </p:nvSpPr>
        <p:spPr/>
        <p:txBody>
          <a:bodyPr>
            <a:normAutofit/>
          </a:bodyPr>
          <a:lstStyle/>
          <a:p>
            <a:pPr marL="0" indent="0">
              <a:buNone/>
            </a:pPr>
            <a:br>
              <a:rPr lang="en-US" sz="1600" dirty="0"/>
            </a:br>
            <a:endParaRPr lang="en-US" sz="1600" dirty="0"/>
          </a:p>
          <a:p>
            <a:pPr marL="0" indent="0">
              <a:buNone/>
            </a:pPr>
            <a:endParaRPr lang="en-US" sz="2000" dirty="0"/>
          </a:p>
        </p:txBody>
      </p:sp>
      <p:sp>
        <p:nvSpPr>
          <p:cNvPr id="4" name="Rectangle 3">
            <a:extLst>
              <a:ext uri="{FF2B5EF4-FFF2-40B4-BE49-F238E27FC236}">
                <a16:creationId xmlns:a16="http://schemas.microsoft.com/office/drawing/2014/main" id="{19CCF227-ED89-4855-99B5-412F2C37087D}"/>
              </a:ext>
            </a:extLst>
          </p:cNvPr>
          <p:cNvSpPr/>
          <p:nvPr/>
        </p:nvSpPr>
        <p:spPr>
          <a:xfrm>
            <a:off x="647700" y="1551562"/>
            <a:ext cx="7886700" cy="3600986"/>
          </a:xfrm>
          <a:prstGeom prst="rect">
            <a:avLst/>
          </a:prstGeom>
        </p:spPr>
        <p:txBody>
          <a:bodyPr wrap="square">
            <a:spAutoFit/>
          </a:bodyPr>
          <a:lstStyle/>
          <a:p>
            <a:pPr marL="285750" indent="-285750">
              <a:spcAft>
                <a:spcPts val="1200"/>
              </a:spcAft>
              <a:buFont typeface="Wingdings" panose="05000000000000000000" pitchFamily="2" charset="2"/>
              <a:buChar char="§"/>
            </a:pPr>
            <a:r>
              <a:rPr lang="en-US" sz="2000" dirty="0"/>
              <a:t>Changes in water quality parameters resulting from water operations could result in changes in seasonal movement and migratory behavior for both sturgeon species.   </a:t>
            </a:r>
          </a:p>
          <a:p>
            <a:pPr marL="285750" indent="-285750">
              <a:spcAft>
                <a:spcPts val="1200"/>
              </a:spcAft>
              <a:buFont typeface="Wingdings" panose="05000000000000000000" pitchFamily="2" charset="2"/>
              <a:buChar char="§"/>
            </a:pPr>
            <a:r>
              <a:rPr lang="en-US" sz="2000" dirty="0"/>
              <a:t>Movement of juvenile sDPS Green Sturgeon into the central delta could increase the potential for entrainment by the CVP and SWP.</a:t>
            </a:r>
          </a:p>
          <a:p>
            <a:pPr marL="342900" indent="-342900">
              <a:spcAft>
                <a:spcPts val="1200"/>
              </a:spcAft>
              <a:buFont typeface="Wingdings" panose="05000000000000000000" pitchFamily="2" charset="2"/>
              <a:buChar char="§"/>
            </a:pPr>
            <a:r>
              <a:rPr lang="en-US" sz="2000" dirty="0"/>
              <a:t>Receivers deployed in Threemile Slough, Sherman Lake, Horseshoe Bend, Montezuma Slough, and the Deep Water Shipping Channel should provide fine-scale detection data regarding seasonal movement routes and habitat utilization for both sturgeon species.</a:t>
            </a:r>
          </a:p>
          <a:p>
            <a:pPr marL="285750" indent="-28575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A8400291-84A9-4E67-B1A2-9472F24699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7379" y="76201"/>
            <a:ext cx="752319" cy="990599"/>
          </a:xfrm>
          <a:prstGeom prst="rect">
            <a:avLst/>
          </a:prstGeom>
        </p:spPr>
      </p:pic>
    </p:spTree>
    <p:extLst>
      <p:ext uri="{BB962C8B-B14F-4D97-AF65-F5344CB8AC3E}">
        <p14:creationId xmlns:p14="http://schemas.microsoft.com/office/powerpoint/2010/main" val="638129197"/>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9FE5-05A2-42FA-9F71-48C05E208B86}"/>
              </a:ext>
            </a:extLst>
          </p:cNvPr>
          <p:cNvSpPr>
            <a:spLocks noGrp="1"/>
          </p:cNvSpPr>
          <p:nvPr>
            <p:ph type="title"/>
          </p:nvPr>
        </p:nvSpPr>
        <p:spPr/>
        <p:txBody>
          <a:bodyPr>
            <a:normAutofit/>
          </a:bodyPr>
          <a:lstStyle/>
          <a:p>
            <a:pPr algn="ctr"/>
            <a:r>
              <a:rPr lang="en-US" sz="4000" b="1" dirty="0"/>
              <a:t>Future work</a:t>
            </a:r>
            <a:endParaRPr lang="en-US" sz="4000" dirty="0"/>
          </a:p>
        </p:txBody>
      </p:sp>
      <p:sp>
        <p:nvSpPr>
          <p:cNvPr id="3" name="Content Placeholder 2">
            <a:extLst>
              <a:ext uri="{FF2B5EF4-FFF2-40B4-BE49-F238E27FC236}">
                <a16:creationId xmlns:a16="http://schemas.microsoft.com/office/drawing/2014/main" id="{CAD5335D-921C-42C3-939C-50BD2D5F2B5B}"/>
              </a:ext>
            </a:extLst>
          </p:cNvPr>
          <p:cNvSpPr>
            <a:spLocks noGrp="1"/>
          </p:cNvSpPr>
          <p:nvPr>
            <p:ph idx="1"/>
          </p:nvPr>
        </p:nvSpPr>
        <p:spPr>
          <a:xfrm>
            <a:off x="76200" y="1428750"/>
            <a:ext cx="8686800" cy="5276850"/>
          </a:xfrm>
        </p:spPr>
        <p:txBody>
          <a:bodyPr>
            <a:normAutofit/>
          </a:bodyPr>
          <a:lstStyle/>
          <a:p>
            <a:endParaRPr lang="en-US" sz="2400" dirty="0"/>
          </a:p>
          <a:p>
            <a:pPr>
              <a:buFont typeface="Wingdings" panose="05000000000000000000" pitchFamily="2" charset="2"/>
              <a:buChar char="§"/>
            </a:pPr>
            <a:r>
              <a:rPr lang="en-US" sz="2200" dirty="0"/>
              <a:t>Deploy more 69 kHz receivers (e.g., Montezuma Slough, Deep Water Shipping Channel) to more fine-scale detection data regarding seasonal movement routes and habitat utilization for both sturgeon species.</a:t>
            </a:r>
          </a:p>
          <a:p>
            <a:pPr>
              <a:buFont typeface="Wingdings" panose="05000000000000000000" pitchFamily="2" charset="2"/>
              <a:buChar char="§"/>
            </a:pPr>
            <a:r>
              <a:rPr lang="en-US" sz="2200" dirty="0"/>
              <a:t>Manual tracking to elucidate daily movement patterns.</a:t>
            </a:r>
          </a:p>
          <a:p>
            <a:pPr>
              <a:buFont typeface="Wingdings" panose="05000000000000000000" pitchFamily="2" charset="2"/>
              <a:buChar char="§"/>
            </a:pPr>
            <a:r>
              <a:rPr lang="en-US" sz="2200"/>
              <a:t>Consider </a:t>
            </a:r>
            <a:r>
              <a:rPr lang="en-US" sz="2200" dirty="0"/>
              <a:t>a long-term sampling program to provide annual estimation of sDPS Green Sturgeon recruitment to the juvenile life stage to track Demographic Recovery Criteria parameters 3 and 4:</a:t>
            </a:r>
          </a:p>
          <a:p>
            <a:pPr marL="987552" lvl="1" indent="-457200">
              <a:lnSpc>
                <a:spcPts val="2160"/>
              </a:lnSpc>
              <a:spcBef>
                <a:spcPts val="0"/>
              </a:spcBef>
              <a:spcAft>
                <a:spcPts val="600"/>
              </a:spcAft>
              <a:buFont typeface="+mj-lt"/>
              <a:buAutoNum type="arabicPeriod" startAt="3"/>
            </a:pPr>
            <a:r>
              <a:rPr lang="en-US" sz="2200" dirty="0"/>
              <a:t>A net positive trend in juvenile and subadult abundance</a:t>
            </a:r>
          </a:p>
          <a:p>
            <a:pPr marL="987552" lvl="1" indent="-457200">
              <a:lnSpc>
                <a:spcPts val="2160"/>
              </a:lnSpc>
              <a:spcBef>
                <a:spcPts val="0"/>
              </a:spcBef>
              <a:spcAft>
                <a:spcPts val="600"/>
              </a:spcAft>
              <a:buFont typeface="+mj-lt"/>
              <a:buAutoNum type="arabicPeriod" startAt="4"/>
            </a:pPr>
            <a:r>
              <a:rPr lang="en-US" sz="2200" dirty="0"/>
              <a:t>The population is characterized by broad distribution of size classes representing multiple cohorts that are stable over the long term  </a:t>
            </a:r>
          </a:p>
          <a:p>
            <a:endParaRPr lang="en-US" sz="3600" dirty="0"/>
          </a:p>
        </p:txBody>
      </p:sp>
    </p:spTree>
    <p:extLst>
      <p:ext uri="{BB962C8B-B14F-4D97-AF65-F5344CB8AC3E}">
        <p14:creationId xmlns:p14="http://schemas.microsoft.com/office/powerpoint/2010/main" val="416470845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B639F-1F2B-488C-8915-6F498FF614CA}"/>
              </a:ext>
            </a:extLst>
          </p:cNvPr>
          <p:cNvSpPr>
            <a:spLocks noGrp="1"/>
          </p:cNvSpPr>
          <p:nvPr>
            <p:ph type="title"/>
          </p:nvPr>
        </p:nvSpPr>
        <p:spPr/>
        <p:txBody>
          <a:bodyPr>
            <a:normAutofit/>
          </a:bodyPr>
          <a:lstStyle/>
          <a:p>
            <a:pPr algn="ctr"/>
            <a:r>
              <a:rPr lang="en-US" sz="4000" b="1" dirty="0"/>
              <a:t>Acknowledgments</a:t>
            </a:r>
            <a:endParaRPr lang="en-US" sz="4000" dirty="0"/>
          </a:p>
        </p:txBody>
      </p:sp>
      <p:sp>
        <p:nvSpPr>
          <p:cNvPr id="3" name="Content Placeholder 2">
            <a:extLst>
              <a:ext uri="{FF2B5EF4-FFF2-40B4-BE49-F238E27FC236}">
                <a16:creationId xmlns:a16="http://schemas.microsoft.com/office/drawing/2014/main" id="{133A3011-2143-424B-9372-C9E36328B17D}"/>
              </a:ext>
            </a:extLst>
          </p:cNvPr>
          <p:cNvSpPr>
            <a:spLocks noGrp="1"/>
          </p:cNvSpPr>
          <p:nvPr>
            <p:ph idx="1"/>
          </p:nvPr>
        </p:nvSpPr>
        <p:spPr>
          <a:xfrm>
            <a:off x="838200" y="1371600"/>
            <a:ext cx="7391400" cy="5029200"/>
          </a:xfrm>
        </p:spPr>
        <p:txBody>
          <a:bodyPr>
            <a:normAutofit fontScale="92500" lnSpcReduction="10000"/>
          </a:bodyPr>
          <a:lstStyle/>
          <a:p>
            <a:pPr>
              <a:lnSpc>
                <a:spcPct val="100000"/>
              </a:lnSpc>
              <a:spcBef>
                <a:spcPts val="0"/>
              </a:spcBef>
              <a:spcAft>
                <a:spcPts val="600"/>
              </a:spcAft>
              <a:buFont typeface="Wingdings" panose="05000000000000000000" pitchFamily="2" charset="2"/>
              <a:buChar char="§"/>
            </a:pPr>
            <a:r>
              <a:rPr lang="en-US" sz="2200" b="1" dirty="0"/>
              <a:t>This study is funded in part by National Marine Fisheries Section 6 Grant NA18NMF4720097 (July 1, 2018 through June 30, 2021).</a:t>
            </a:r>
            <a:endParaRPr lang="en-US" sz="2200" b="1" dirty="0">
              <a:latin typeface="Franklin Gothic Book" panose="020B0503020102020204" pitchFamily="34" charset="0"/>
            </a:endParaRPr>
          </a:p>
          <a:p>
            <a:pPr marL="0" indent="0">
              <a:lnSpc>
                <a:spcPct val="100000"/>
              </a:lnSpc>
              <a:spcBef>
                <a:spcPts val="0"/>
              </a:spcBef>
              <a:spcAft>
                <a:spcPts val="600"/>
              </a:spcAft>
              <a:buNone/>
            </a:pPr>
            <a:r>
              <a:rPr lang="en-US" dirty="0">
                <a:latin typeface="Franklin Gothic Book" panose="020B0503020102020204" pitchFamily="34" charset="0"/>
              </a:rPr>
              <a:t>Kevin Afinson, Leslie Alber, Aimee Braddock, Skyler Burson, Russ Bellmer, Jordan Butler, Kevin Cahill, Jimmy Carlson, Rebekah Christianson, Phil Clark, Nathan Cutler, Nicole Dunkley, Mike Eakin, Lauren Estenson, Ben Ewing, Don Evans, Emily Fisher, Mike Gillingham, Joe Ferreira, John Hanson, Mike Healy, Justin Healy, Michelle Holtz, Sean Hoobler, Larry Houghtby, Emily Jacinto, Jeffery Joslyn-Carter, Jason Julienne, Brian Karabinos, John Kelly, Shig Kubo, Wayne Laessig, Alison Lane, Veronica Larwood, Alex Laughtin, Josef Lehr, Juan Lopez-Torres, Sarah Lose, Duane Linander, Daniel Macias, Paul Macias, Kasey Macrae, Lillian McDougall, Chris McKibbin, Ryan McKim, Margaux McClure, Dmitry Melnik, Nick Miguel, Michael Navicky, Aaron Neely, Carol Oz, Oliver Patton, Cameron Reyes, Lanette Richardson, Chadwick Richardson, Sadao, Geoffrey Schroeder, Bjarni Serup, Kursten Sheridan, Tanya Sheya, Mike Thomas, Kenny Tran, Page Vick, and Casey Williams.    </a:t>
            </a:r>
          </a:p>
          <a:p>
            <a:endParaRPr lang="en-US" dirty="0"/>
          </a:p>
        </p:txBody>
      </p:sp>
    </p:spTree>
    <p:extLst>
      <p:ext uri="{BB962C8B-B14F-4D97-AF65-F5344CB8AC3E}">
        <p14:creationId xmlns:p14="http://schemas.microsoft.com/office/powerpoint/2010/main" val="6048585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14F68-84F7-4C48-BC68-4E70D9FADE91}"/>
              </a:ext>
            </a:extLst>
          </p:cNvPr>
          <p:cNvSpPr>
            <a:spLocks noGrp="1"/>
          </p:cNvSpPr>
          <p:nvPr>
            <p:ph type="title"/>
          </p:nvPr>
        </p:nvSpPr>
        <p:spPr>
          <a:xfrm>
            <a:off x="1066800" y="76200"/>
            <a:ext cx="7200900" cy="1485900"/>
          </a:xfrm>
        </p:spPr>
        <p:txBody>
          <a:bodyPr>
            <a:normAutofit/>
          </a:bodyPr>
          <a:lstStyle/>
          <a:p>
            <a:pPr algn="ctr"/>
            <a:r>
              <a:rPr lang="en-US" sz="4000" b="1" dirty="0"/>
              <a:t>Questions?</a:t>
            </a:r>
          </a:p>
        </p:txBody>
      </p:sp>
      <p:pic>
        <p:nvPicPr>
          <p:cNvPr id="5" name="Picture 4">
            <a:extLst>
              <a:ext uri="{FF2B5EF4-FFF2-40B4-BE49-F238E27FC236}">
                <a16:creationId xmlns:a16="http://schemas.microsoft.com/office/drawing/2014/main" id="{21EC10EE-CF1A-4FC7-B586-C993D65295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752475"/>
            <a:ext cx="8039100" cy="6029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5029491"/>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3"/>
            <a:ext cx="7200900" cy="1135382"/>
          </a:xfrm>
        </p:spPr>
        <p:txBody>
          <a:bodyPr>
            <a:noAutofit/>
          </a:bodyPr>
          <a:lstStyle/>
          <a:p>
            <a:pPr lvl="0" algn="ctr"/>
            <a:br>
              <a:rPr lang="en-US" sz="4000" dirty="0"/>
            </a:br>
            <a:r>
              <a:rPr lang="en-US" sz="4000" b="1" dirty="0"/>
              <a:t>Background and Objectives</a:t>
            </a: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000" dirty="0"/>
            </a:br>
            <a:br>
              <a:rPr lang="en-US" sz="2400" dirty="0"/>
            </a:br>
            <a:br>
              <a:rPr lang="en-US" sz="2400" dirty="0"/>
            </a:br>
            <a:endParaRPr lang="en-US" sz="2400" dirty="0"/>
          </a:p>
        </p:txBody>
      </p:sp>
      <p:sp>
        <p:nvSpPr>
          <p:cNvPr id="5" name="Content Placeholder 4"/>
          <p:cNvSpPr>
            <a:spLocks noGrp="1"/>
          </p:cNvSpPr>
          <p:nvPr>
            <p:ph idx="1"/>
          </p:nvPr>
        </p:nvSpPr>
        <p:spPr>
          <a:xfrm>
            <a:off x="567176" y="914399"/>
            <a:ext cx="8229600" cy="5943600"/>
          </a:xfrm>
        </p:spPr>
        <p:txBody>
          <a:bodyPr>
            <a:noAutofit/>
          </a:bodyPr>
          <a:lstStyle/>
          <a:p>
            <a:pPr>
              <a:lnSpc>
                <a:spcPct val="100000"/>
              </a:lnSpc>
              <a:spcBef>
                <a:spcPts val="0"/>
              </a:spcBef>
              <a:spcAft>
                <a:spcPts val="0"/>
              </a:spcAft>
              <a:buFont typeface="Wingdings" panose="05000000000000000000" pitchFamily="2" charset="2"/>
              <a:buChar char="§"/>
            </a:pPr>
            <a:r>
              <a:rPr lang="en-US" dirty="0"/>
              <a:t>Southern DPS green sturgeon spawn in the Sacramento River from RK 426 downstream to RK 332.5 (Poytress et al 2011); (Brown 2007) and periodically in the Feather River (Seesholtz et al 2014) and Yuba River (M. Beccio, CDFW 2018 unpublished data).</a:t>
            </a:r>
          </a:p>
          <a:p>
            <a:pPr>
              <a:lnSpc>
                <a:spcPct val="100000"/>
              </a:lnSpc>
              <a:spcBef>
                <a:spcPts val="0"/>
              </a:spcBef>
              <a:spcAft>
                <a:spcPts val="0"/>
              </a:spcAft>
              <a:buFont typeface="Wingdings" panose="05000000000000000000" pitchFamily="2" charset="2"/>
              <a:buChar char="§"/>
            </a:pPr>
            <a:endParaRPr lang="en-US" dirty="0"/>
          </a:p>
          <a:p>
            <a:pPr>
              <a:lnSpc>
                <a:spcPct val="100000"/>
              </a:lnSpc>
              <a:spcBef>
                <a:spcPts val="0"/>
              </a:spcBef>
              <a:spcAft>
                <a:spcPts val="0"/>
              </a:spcAft>
              <a:buFont typeface="Wingdings" panose="05000000000000000000" pitchFamily="2" charset="2"/>
              <a:buChar char="§"/>
            </a:pPr>
            <a:r>
              <a:rPr lang="en-US" dirty="0"/>
              <a:t>Juvenile sDPS Green Sturgeon are thought to rear for up to three years throughout the lower Sacramento River and SFBDE before emigrating to the Pacific Ocean (Moyle 2002).  </a:t>
            </a:r>
            <a:br>
              <a:rPr lang="en-US" dirty="0"/>
            </a:br>
            <a:endParaRPr lang="en-US" dirty="0"/>
          </a:p>
          <a:p>
            <a:pPr>
              <a:lnSpc>
                <a:spcPct val="100000"/>
              </a:lnSpc>
              <a:spcBef>
                <a:spcPts val="0"/>
              </a:spcBef>
              <a:spcAft>
                <a:spcPts val="0"/>
              </a:spcAft>
              <a:buFont typeface="Wingdings" panose="05000000000000000000" pitchFamily="2" charset="2"/>
              <a:buChar char="§"/>
            </a:pPr>
            <a:r>
              <a:rPr lang="en-US" dirty="0"/>
              <a:t>However, there is little information on specific movement and emigration patterns of juvenile sDPS Green Sturgeon and White Sturgeon for these locations.</a:t>
            </a:r>
          </a:p>
          <a:p>
            <a:pPr>
              <a:lnSpc>
                <a:spcPts val="2160"/>
              </a:lnSpc>
              <a:spcBef>
                <a:spcPts val="0"/>
              </a:spcBef>
              <a:spcAft>
                <a:spcPts val="600"/>
              </a:spcAft>
              <a:buFont typeface="Wingdings" panose="05000000000000000000" pitchFamily="2" charset="2"/>
              <a:buChar char="§"/>
            </a:pPr>
            <a:endParaRPr lang="en-US" sz="2000" dirty="0"/>
          </a:p>
          <a:p>
            <a:pPr>
              <a:lnSpc>
                <a:spcPts val="2160"/>
              </a:lnSpc>
              <a:spcBef>
                <a:spcPts val="0"/>
              </a:spcBef>
              <a:spcAft>
                <a:spcPts val="600"/>
              </a:spcAft>
              <a:buFont typeface="Wingdings" panose="05000000000000000000" pitchFamily="2" charset="2"/>
              <a:buChar char="§"/>
            </a:pPr>
            <a:r>
              <a:rPr lang="en-US" sz="2000" dirty="0"/>
              <a:t>The purpose of this study is to document seasonal movement, emigration patterns, and rearing habitat preferences for juvenile sturgeon in the SFBDE by </a:t>
            </a:r>
            <a:r>
              <a:rPr lang="en-US" dirty="0"/>
              <a:t>tagging up to 100 sDPS juvenile Green Sturgeon and 100 juvenile White Sturgeon annually and track their spatial and temporal movement patterns using biotelemetry.</a:t>
            </a:r>
          </a:p>
          <a:p>
            <a:pPr marL="0" indent="0">
              <a:lnSpc>
                <a:spcPts val="2160"/>
              </a:lnSpc>
              <a:spcBef>
                <a:spcPts val="0"/>
              </a:spcBef>
              <a:spcAft>
                <a:spcPts val="600"/>
              </a:spcAft>
              <a:buNone/>
            </a:pPr>
            <a:br>
              <a:rPr lang="en-US" sz="2000" dirty="0"/>
            </a:br>
            <a:endParaRPr lang="en-US" sz="2000" dirty="0"/>
          </a:p>
          <a:p>
            <a:pPr>
              <a:lnSpc>
                <a:spcPts val="2160"/>
              </a:lnSpc>
              <a:spcBef>
                <a:spcPts val="0"/>
              </a:spcBef>
              <a:spcAft>
                <a:spcPts val="600"/>
              </a:spcAft>
              <a:buFont typeface="Wingdings" panose="05000000000000000000" pitchFamily="2" charset="2"/>
              <a:buChar char="§"/>
            </a:pPr>
            <a:endParaRPr lang="en-US" sz="2000" dirty="0"/>
          </a:p>
        </p:txBody>
      </p:sp>
      <p:pic>
        <p:nvPicPr>
          <p:cNvPr id="4" name="Picture 3">
            <a:extLst>
              <a:ext uri="{FF2B5EF4-FFF2-40B4-BE49-F238E27FC236}">
                <a16:creationId xmlns:a16="http://schemas.microsoft.com/office/drawing/2014/main" id="{472BC9A3-F2F9-4E45-8641-8D177214F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49552" y="0"/>
            <a:ext cx="694448" cy="914399"/>
          </a:xfrm>
          <a:prstGeom prst="rect">
            <a:avLst/>
          </a:prstGeom>
        </p:spPr>
      </p:pic>
    </p:spTree>
    <p:extLst>
      <p:ext uri="{BB962C8B-B14F-4D97-AF65-F5344CB8AC3E}">
        <p14:creationId xmlns:p14="http://schemas.microsoft.com/office/powerpoint/2010/main" val="22972808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1000"/>
                                        <p:tgtEl>
                                          <p:spTgt spid="5">
                                            <p:txEl>
                                              <p:pRg st="5" end="5"/>
                                            </p:txEl>
                                          </p:spTgt>
                                        </p:tgtEl>
                                      </p:cBhvr>
                                    </p:animEffect>
                                    <p:anim calcmode="lin" valueType="num">
                                      <p:cBhvr>
                                        <p:cTn id="2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fade">
                                      <p:cBhvr>
                                        <p:cTn id="35" dur="1000"/>
                                        <p:tgtEl>
                                          <p:spTgt spid="5">
                                            <p:txEl>
                                              <p:pRg st="6" end="6"/>
                                            </p:txEl>
                                          </p:spTgt>
                                        </p:tgtEl>
                                      </p:cBhvr>
                                    </p:animEffect>
                                    <p:anim calcmode="lin" valueType="num">
                                      <p:cBhvr>
                                        <p:cTn id="36"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399"/>
            <a:ext cx="7200900" cy="1485900"/>
          </a:xfrm>
        </p:spPr>
        <p:txBody>
          <a:bodyPr>
            <a:normAutofit/>
          </a:bodyPr>
          <a:lstStyle/>
          <a:p>
            <a:pPr algn="ctr"/>
            <a:r>
              <a:rPr lang="en-US" b="1" dirty="0"/>
              <a:t>Methods</a:t>
            </a:r>
            <a:br>
              <a:rPr lang="en-US" dirty="0"/>
            </a:br>
            <a:endParaRPr lang="en-US" dirty="0"/>
          </a:p>
        </p:txBody>
      </p:sp>
      <p:sp>
        <p:nvSpPr>
          <p:cNvPr id="3" name="Content Placeholder 2"/>
          <p:cNvSpPr>
            <a:spLocks noGrp="1"/>
          </p:cNvSpPr>
          <p:nvPr>
            <p:ph idx="1"/>
          </p:nvPr>
        </p:nvSpPr>
        <p:spPr>
          <a:xfrm>
            <a:off x="457200" y="1423500"/>
            <a:ext cx="8229600" cy="4906963"/>
          </a:xfrm>
        </p:spPr>
        <p:txBody>
          <a:bodyPr>
            <a:normAutofit/>
          </a:bodyPr>
          <a:lstStyle/>
          <a:p>
            <a:pPr>
              <a:buFont typeface="Wingdings" panose="05000000000000000000" pitchFamily="2" charset="2"/>
              <a:buChar char="§"/>
            </a:pPr>
            <a:r>
              <a:rPr lang="en-US" sz="2000" dirty="0">
                <a:latin typeface="+mj-lt"/>
              </a:rPr>
              <a:t>Initial sampling site selection based on factors such as historical juvenile sturgeon capture locations, channel width, depth, tidal phase, current velocity, bottom contour, submerged vegetation, etc. (Figure 1).</a:t>
            </a:r>
          </a:p>
          <a:p>
            <a:pPr>
              <a:buFont typeface="Wingdings" panose="05000000000000000000" pitchFamily="2" charset="2"/>
              <a:buChar char="§"/>
            </a:pPr>
            <a:r>
              <a:rPr lang="en-US" dirty="0"/>
              <a:t>CPUE and drifting aquatic vegetation were ultimately the principal factors influencing sampling site selection; Site 7 was selected as the primary sampling site in late fall 2017.</a:t>
            </a:r>
          </a:p>
          <a:p>
            <a:pPr>
              <a:buFont typeface="Wingdings" panose="05000000000000000000" pitchFamily="2" charset="2"/>
              <a:buChar char="§"/>
            </a:pPr>
            <a:r>
              <a:rPr lang="en-US" sz="2000" dirty="0">
                <a:latin typeface="+mj-lt"/>
              </a:rPr>
              <a:t>Sampling is conducted by deploying two 30.5-meter variable mesh gill nets anchored with 18-kg pyramid weights.</a:t>
            </a:r>
          </a:p>
          <a:p>
            <a:pPr>
              <a:buFont typeface="Wingdings" panose="05000000000000000000" pitchFamily="2" charset="2"/>
              <a:buChar char="§"/>
            </a:pPr>
            <a:r>
              <a:rPr lang="en-US" sz="2000" dirty="0">
                <a:latin typeface="+mj-lt"/>
              </a:rPr>
              <a:t>Net soak times ranged from 60 to 240 minutes per NMFS protocol for sampling Green Sturgeon (Kahn and Mohead 2010).</a:t>
            </a:r>
          </a:p>
          <a:p>
            <a:endParaRPr lang="en-US" sz="1600" dirty="0"/>
          </a:p>
          <a:p>
            <a:endParaRPr lang="en-US" sz="1600" dirty="0"/>
          </a:p>
          <a:p>
            <a:endParaRPr lang="en-US" sz="1600" dirty="0"/>
          </a:p>
        </p:txBody>
      </p:sp>
      <p:pic>
        <p:nvPicPr>
          <p:cNvPr id="4" name="Picture 3">
            <a:extLst>
              <a:ext uri="{FF2B5EF4-FFF2-40B4-BE49-F238E27FC236}">
                <a16:creationId xmlns:a16="http://schemas.microsoft.com/office/drawing/2014/main" id="{9D4FD59C-19AB-4807-BFC7-2DBBFCA4A7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1681" y="20515"/>
            <a:ext cx="752319" cy="990599"/>
          </a:xfrm>
          <a:prstGeom prst="rect">
            <a:avLst/>
          </a:prstGeom>
        </p:spPr>
      </p:pic>
    </p:spTree>
    <p:extLst>
      <p:ext uri="{BB962C8B-B14F-4D97-AF65-F5344CB8AC3E}">
        <p14:creationId xmlns:p14="http://schemas.microsoft.com/office/powerpoint/2010/main" val="2731956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CF4520D-0064-451A-953F-BB0E84380D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52" y="76200"/>
            <a:ext cx="9014847" cy="670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16388A5F-BB18-43D1-912F-D916D7576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0" y="0"/>
            <a:ext cx="831501" cy="914400"/>
          </a:xfrm>
          <a:prstGeom prst="rect">
            <a:avLst/>
          </a:prstGeom>
        </p:spPr>
      </p:pic>
    </p:spTree>
    <p:extLst>
      <p:ext uri="{BB962C8B-B14F-4D97-AF65-F5344CB8AC3E}">
        <p14:creationId xmlns:p14="http://schemas.microsoft.com/office/powerpoint/2010/main" val="109969936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Methods</a:t>
            </a:r>
            <a:endParaRPr lang="en-US" dirty="0"/>
          </a:p>
        </p:txBody>
      </p:sp>
      <p:sp>
        <p:nvSpPr>
          <p:cNvPr id="3" name="Content Placeholder 2"/>
          <p:cNvSpPr>
            <a:spLocks noGrp="1"/>
          </p:cNvSpPr>
          <p:nvPr>
            <p:ph idx="1"/>
          </p:nvPr>
        </p:nvSpPr>
        <p:spPr>
          <a:xfrm>
            <a:off x="381000" y="1371600"/>
            <a:ext cx="8229600" cy="4953000"/>
          </a:xfrm>
        </p:spPr>
        <p:txBody>
          <a:bodyPr>
            <a:noAutofit/>
          </a:bodyPr>
          <a:lstStyle/>
          <a:p>
            <a:pPr lvl="0">
              <a:buFont typeface="Wingdings" panose="05000000000000000000" pitchFamily="2" charset="2"/>
              <a:buChar char="§"/>
            </a:pPr>
            <a:r>
              <a:rPr lang="en-US" sz="2000" dirty="0">
                <a:latin typeface="+mj-lt"/>
              </a:rPr>
              <a:t>Captured juvenile sturgeon are measured, anesthetized, and surgically implanted with Vemco® V9 or V13 69 kHz acoustic transmitters.</a:t>
            </a:r>
          </a:p>
          <a:p>
            <a:pPr lvl="0">
              <a:buFont typeface="Wingdings" panose="05000000000000000000" pitchFamily="2" charset="2"/>
              <a:buChar char="§"/>
            </a:pPr>
            <a:r>
              <a:rPr lang="en-US" sz="2000" dirty="0">
                <a:latin typeface="+mj-lt"/>
              </a:rPr>
              <a:t>All juvenile sturgeon captured beginning December 2018 are also tagged with passive integrated transponder (PIT) tags. </a:t>
            </a:r>
          </a:p>
          <a:p>
            <a:pPr>
              <a:buFont typeface="Wingdings" panose="05000000000000000000" pitchFamily="2" charset="2"/>
              <a:buChar char="§"/>
            </a:pPr>
            <a:r>
              <a:rPr lang="en-US" sz="2000" dirty="0">
                <a:latin typeface="+mj-lt"/>
              </a:rPr>
              <a:t>Genetic samples are collected from sDPS green sturgeon (fin clips).</a:t>
            </a:r>
          </a:p>
          <a:p>
            <a:pPr>
              <a:buFont typeface="Wingdings" panose="05000000000000000000" pitchFamily="2" charset="2"/>
              <a:buChar char="§"/>
            </a:pPr>
            <a:r>
              <a:rPr lang="en-US" sz="2000" dirty="0">
                <a:latin typeface="+mj-lt"/>
              </a:rPr>
              <a:t>CPUE calculated as the number of juvenile sturgeon captured per sampling event.</a:t>
            </a:r>
          </a:p>
          <a:p>
            <a:pPr>
              <a:buFont typeface="Wingdings" panose="05000000000000000000" pitchFamily="2" charset="2"/>
              <a:buChar char="§"/>
            </a:pPr>
            <a:r>
              <a:rPr lang="en-US" sz="2000" dirty="0">
                <a:latin typeface="+mj-lt"/>
              </a:rPr>
              <a:t>Bycatch identified to species and enumerated. </a:t>
            </a:r>
          </a:p>
          <a:p>
            <a:pPr lvl="0"/>
            <a:endParaRPr lang="en-US" sz="2000" dirty="0"/>
          </a:p>
          <a:p>
            <a:pPr marL="0" indent="0">
              <a:buNone/>
            </a:pPr>
            <a:br>
              <a:rPr lang="en-US" sz="2000" dirty="0"/>
            </a:br>
            <a:endParaRPr lang="en-US" sz="2000" dirty="0"/>
          </a:p>
        </p:txBody>
      </p:sp>
      <p:pic>
        <p:nvPicPr>
          <p:cNvPr id="4" name="Picture 3">
            <a:extLst>
              <a:ext uri="{FF2B5EF4-FFF2-40B4-BE49-F238E27FC236}">
                <a16:creationId xmlns:a16="http://schemas.microsoft.com/office/drawing/2014/main" id="{6AB89F0E-E049-4B86-99E1-EF772FEE39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7380" y="76201"/>
            <a:ext cx="752319" cy="990599"/>
          </a:xfrm>
          <a:prstGeom prst="rect">
            <a:avLst/>
          </a:prstGeom>
        </p:spPr>
      </p:pic>
    </p:spTree>
    <p:extLst>
      <p:ext uri="{BB962C8B-B14F-4D97-AF65-F5344CB8AC3E}">
        <p14:creationId xmlns:p14="http://schemas.microsoft.com/office/powerpoint/2010/main" val="26538244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63" y="152400"/>
            <a:ext cx="9043737" cy="6629400"/>
          </a:xfrm>
          <a:ln w="25400">
            <a:solidFill>
              <a:schemeClr val="accent1"/>
            </a:solidFill>
          </a:ln>
        </p:spPr>
      </p:pic>
    </p:spTree>
    <p:extLst>
      <p:ext uri="{BB962C8B-B14F-4D97-AF65-F5344CB8AC3E}">
        <p14:creationId xmlns:p14="http://schemas.microsoft.com/office/powerpoint/2010/main" val="145995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Methods</a:t>
            </a:r>
            <a:br>
              <a:rPr lang="en-US" dirty="0"/>
            </a:br>
            <a:endParaRPr lang="en-US" dirty="0"/>
          </a:p>
        </p:txBody>
      </p:sp>
      <p:sp>
        <p:nvSpPr>
          <p:cNvPr id="3" name="Content Placeholder 2"/>
          <p:cNvSpPr>
            <a:spLocks noGrp="1"/>
          </p:cNvSpPr>
          <p:nvPr>
            <p:ph idx="1"/>
          </p:nvPr>
        </p:nvSpPr>
        <p:spPr>
          <a:xfrm>
            <a:off x="457200" y="1600201"/>
            <a:ext cx="8229600" cy="4038600"/>
          </a:xfrm>
        </p:spPr>
        <p:txBody>
          <a:bodyPr>
            <a:normAutofit/>
          </a:bodyPr>
          <a:lstStyle/>
          <a:p>
            <a:pPr lvl="0">
              <a:buFont typeface="Wingdings" panose="05000000000000000000" pitchFamily="2" charset="2"/>
              <a:buChar char="§"/>
            </a:pPr>
            <a:r>
              <a:rPr lang="en-US" sz="2000" dirty="0"/>
              <a:t>Detection data are downloaded from the 69-kHz acoustic receiver arrays deployed at various locations in the SFBDE and maintained by U.C. Davis Biotelemetry Lab, NMFS, and CDFW.   </a:t>
            </a:r>
          </a:p>
          <a:p>
            <a:pPr>
              <a:buFont typeface="Wingdings" panose="05000000000000000000" pitchFamily="2" charset="2"/>
              <a:buChar char="§"/>
            </a:pPr>
            <a:r>
              <a:rPr lang="en-US" sz="2000" dirty="0"/>
              <a:t>Beginning in August 2018, a Vemco® portable VR-100 69 kHz receiver was deployed during sampling to determine site residency. </a:t>
            </a:r>
          </a:p>
          <a:p>
            <a:pPr lvl="0">
              <a:buFont typeface="Wingdings" panose="05000000000000000000" pitchFamily="2" charset="2"/>
              <a:buChar char="§"/>
            </a:pPr>
            <a:r>
              <a:rPr lang="en-US" dirty="0"/>
              <a:t>CDFW</a:t>
            </a:r>
            <a:r>
              <a:rPr lang="en-US" sz="2000" dirty="0"/>
              <a:t> recently deployed 69-kHz acoustic receivers in Threemile Slough, Sherman Lake, and Horseshoe Bend to determine fine-scale movement patterns and habitat utilization.</a:t>
            </a:r>
          </a:p>
          <a:p>
            <a:endParaRPr lang="en-US" dirty="0"/>
          </a:p>
        </p:txBody>
      </p:sp>
      <p:pic>
        <p:nvPicPr>
          <p:cNvPr id="4" name="Picture 3">
            <a:extLst>
              <a:ext uri="{FF2B5EF4-FFF2-40B4-BE49-F238E27FC236}">
                <a16:creationId xmlns:a16="http://schemas.microsoft.com/office/drawing/2014/main" id="{6D335298-7482-481B-9EEB-B73050002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7380" y="76201"/>
            <a:ext cx="752319" cy="990599"/>
          </a:xfrm>
          <a:prstGeom prst="rect">
            <a:avLst/>
          </a:prstGeom>
        </p:spPr>
      </p:pic>
    </p:spTree>
    <p:extLst>
      <p:ext uri="{BB962C8B-B14F-4D97-AF65-F5344CB8AC3E}">
        <p14:creationId xmlns:p14="http://schemas.microsoft.com/office/powerpoint/2010/main" val="36383930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20742F0F-A8AA-4C0C-8E2D-2324C5A853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700631" y="-154545"/>
            <a:ext cx="5590338" cy="762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scene3d>
            <a:camera prst="orthographicFront">
              <a:rot lat="0" lon="0" rev="0"/>
            </a:camera>
            <a:lightRig rig="threePt" dir="t"/>
          </a:scene3d>
        </p:spPr>
      </p:pic>
      <p:sp>
        <p:nvSpPr>
          <p:cNvPr id="2" name="Rectangle 1">
            <a:extLst>
              <a:ext uri="{FF2B5EF4-FFF2-40B4-BE49-F238E27FC236}">
                <a16:creationId xmlns:a16="http://schemas.microsoft.com/office/drawing/2014/main" id="{BF0D5B6E-ADE7-4917-891A-0C969294E396}"/>
              </a:ext>
            </a:extLst>
          </p:cNvPr>
          <p:cNvSpPr/>
          <p:nvPr/>
        </p:nvSpPr>
        <p:spPr>
          <a:xfrm>
            <a:off x="2514600" y="152400"/>
            <a:ext cx="4724397" cy="707886"/>
          </a:xfrm>
          <a:prstGeom prst="rect">
            <a:avLst/>
          </a:prstGeom>
        </p:spPr>
        <p:txBody>
          <a:bodyPr wrap="square">
            <a:spAutoFit/>
          </a:bodyPr>
          <a:lstStyle/>
          <a:p>
            <a:pPr algn="ctr"/>
            <a:r>
              <a:rPr lang="en-US" sz="4000" b="1" dirty="0"/>
              <a:t>Results</a:t>
            </a:r>
            <a:endParaRPr lang="en-US" sz="4000" dirty="0"/>
          </a:p>
        </p:txBody>
      </p:sp>
      <p:pic>
        <p:nvPicPr>
          <p:cNvPr id="4" name="Picture 3">
            <a:extLst>
              <a:ext uri="{FF2B5EF4-FFF2-40B4-BE49-F238E27FC236}">
                <a16:creationId xmlns:a16="http://schemas.microsoft.com/office/drawing/2014/main" id="{F363310A-1647-43BC-B698-15AA6565AE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4096" y="11043"/>
            <a:ext cx="752319" cy="990599"/>
          </a:xfrm>
          <a:prstGeom prst="rect">
            <a:avLst/>
          </a:prstGeom>
        </p:spPr>
      </p:pic>
    </p:spTree>
    <p:extLst>
      <p:ext uri="{BB962C8B-B14F-4D97-AF65-F5344CB8AC3E}">
        <p14:creationId xmlns:p14="http://schemas.microsoft.com/office/powerpoint/2010/main" val="8564680"/>
      </p:ext>
    </p:extLst>
  </p:cSld>
  <p:clrMapOvr>
    <a:masterClrMapping/>
  </p:clrMapOvr>
  <p:transition spd="slow"/>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TM10001105[[fn=Crop]]</Template>
  <TotalTime>2529</TotalTime>
  <Words>1965</Words>
  <Application>Microsoft Office PowerPoint</Application>
  <PresentationFormat>On-screen Show (4:3)</PresentationFormat>
  <Paragraphs>221</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Franklin Gothic Book</vt:lpstr>
      <vt:lpstr>Wingdings</vt:lpstr>
      <vt:lpstr>Crop</vt:lpstr>
      <vt:lpstr> Southern DPS Green Sturgeon  (Acipenser medirostris) and White Sturgeon (Acipenser transmontanus) Seasonal Movement Patterns and Migratory Behavior in the Sacramento-San Joaquin Delta </vt:lpstr>
      <vt:lpstr>Background and Objectives </vt:lpstr>
      <vt:lpstr> Background and Objectives                               </vt:lpstr>
      <vt:lpstr>Methods </vt:lpstr>
      <vt:lpstr>PowerPoint Presentation</vt:lpstr>
      <vt:lpstr>Methods</vt:lpstr>
      <vt:lpstr>PowerPoint Presentation</vt:lpstr>
      <vt:lpstr>Methods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Discussion </vt:lpstr>
      <vt:lpstr>Future work</vt:lpstr>
      <vt:lpstr>Acknowledgments</vt:lpstr>
      <vt:lpstr>Questions?</vt:lpstr>
    </vt:vector>
  </TitlesOfParts>
  <Company>California Department of Fish and Wildlife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Beccio</dc:creator>
  <cp:lastModifiedBy>Beccio, Marc@Wildlife</cp:lastModifiedBy>
  <cp:revision>161</cp:revision>
  <dcterms:created xsi:type="dcterms:W3CDTF">2017-02-03T21:27:40Z</dcterms:created>
  <dcterms:modified xsi:type="dcterms:W3CDTF">2019-03-05T20:55:29Z</dcterms:modified>
</cp:coreProperties>
</file>